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Override2.xml" ContentType="application/vnd.openxmlformats-officedocument.themeOverrid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  <p:sldMasterId id="2147483763" r:id="rId2"/>
    <p:sldMasterId id="2147483766" r:id="rId3"/>
    <p:sldMasterId id="2147483778" r:id="rId4"/>
    <p:sldMasterId id="2147483790" r:id="rId5"/>
  </p:sldMasterIdLst>
  <p:notesMasterIdLst>
    <p:notesMasterId r:id="rId79"/>
  </p:notesMasterIdLst>
  <p:sldIdLst>
    <p:sldId id="384" r:id="rId6"/>
    <p:sldId id="562" r:id="rId7"/>
    <p:sldId id="563" r:id="rId8"/>
    <p:sldId id="791" r:id="rId9"/>
    <p:sldId id="845" r:id="rId10"/>
    <p:sldId id="846" r:id="rId11"/>
    <p:sldId id="792" r:id="rId12"/>
    <p:sldId id="838" r:id="rId13"/>
    <p:sldId id="839" r:id="rId14"/>
    <p:sldId id="840" r:id="rId15"/>
    <p:sldId id="841" r:id="rId16"/>
    <p:sldId id="842" r:id="rId17"/>
    <p:sldId id="843" r:id="rId18"/>
    <p:sldId id="844" r:id="rId19"/>
    <p:sldId id="847" r:id="rId20"/>
    <p:sldId id="848" r:id="rId21"/>
    <p:sldId id="849" r:id="rId22"/>
    <p:sldId id="850" r:id="rId23"/>
    <p:sldId id="851" r:id="rId24"/>
    <p:sldId id="852" r:id="rId25"/>
    <p:sldId id="853" r:id="rId26"/>
    <p:sldId id="854" r:id="rId27"/>
    <p:sldId id="855" r:id="rId28"/>
    <p:sldId id="903" r:id="rId29"/>
    <p:sldId id="904" r:id="rId30"/>
    <p:sldId id="905" r:id="rId31"/>
    <p:sldId id="906" r:id="rId32"/>
    <p:sldId id="858" r:id="rId33"/>
    <p:sldId id="859" r:id="rId34"/>
    <p:sldId id="860" r:id="rId35"/>
    <p:sldId id="861" r:id="rId36"/>
    <p:sldId id="862" r:id="rId37"/>
    <p:sldId id="863" r:id="rId38"/>
    <p:sldId id="911" r:id="rId39"/>
    <p:sldId id="864" r:id="rId40"/>
    <p:sldId id="865" r:id="rId41"/>
    <p:sldId id="907" r:id="rId42"/>
    <p:sldId id="867" r:id="rId43"/>
    <p:sldId id="868" r:id="rId44"/>
    <p:sldId id="869" r:id="rId45"/>
    <p:sldId id="870" r:id="rId46"/>
    <p:sldId id="871" r:id="rId47"/>
    <p:sldId id="908" r:id="rId48"/>
    <p:sldId id="873" r:id="rId49"/>
    <p:sldId id="874" r:id="rId50"/>
    <p:sldId id="875" r:id="rId51"/>
    <p:sldId id="876" r:id="rId52"/>
    <p:sldId id="877" r:id="rId53"/>
    <p:sldId id="878" r:id="rId54"/>
    <p:sldId id="879" r:id="rId55"/>
    <p:sldId id="880" r:id="rId56"/>
    <p:sldId id="881" r:id="rId57"/>
    <p:sldId id="909" r:id="rId58"/>
    <p:sldId id="883" r:id="rId59"/>
    <p:sldId id="884" r:id="rId60"/>
    <p:sldId id="885" r:id="rId61"/>
    <p:sldId id="886" r:id="rId62"/>
    <p:sldId id="887" r:id="rId63"/>
    <p:sldId id="888" r:id="rId64"/>
    <p:sldId id="910" r:id="rId65"/>
    <p:sldId id="890" r:id="rId66"/>
    <p:sldId id="891" r:id="rId67"/>
    <p:sldId id="892" r:id="rId68"/>
    <p:sldId id="893" r:id="rId69"/>
    <p:sldId id="894" r:id="rId70"/>
    <p:sldId id="895" r:id="rId71"/>
    <p:sldId id="896" r:id="rId72"/>
    <p:sldId id="897" r:id="rId73"/>
    <p:sldId id="898" r:id="rId74"/>
    <p:sldId id="899" r:id="rId75"/>
    <p:sldId id="900" r:id="rId76"/>
    <p:sldId id="901" r:id="rId77"/>
    <p:sldId id="902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E"/>
    <a:srgbClr val="FFFFCA"/>
    <a:srgbClr val="00533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00" autoAdjust="0"/>
    <p:restoredTop sz="94685" autoAdjust="0"/>
  </p:normalViewPr>
  <p:slideViewPr>
    <p:cSldViewPr snapToGrid="0">
      <p:cViewPr>
        <p:scale>
          <a:sx n="100" d="100"/>
          <a:sy n="100" d="100"/>
        </p:scale>
        <p:origin x="108" y="-7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E53B-5066-174C-A72E-F750F1526F6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B796E-1204-6D45-A7B7-2B1650A50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Difference between </a:t>
            </a:r>
            <a:r>
              <a:rPr lang="en-US" altLang="zh-CN" dirty="0" err="1"/>
              <a:t>textureVal</a:t>
            </a:r>
            <a:r>
              <a:rPr lang="en-US" altLang="zh-CN" dirty="0"/>
              <a:t> and RGB</a:t>
            </a:r>
            <a:r>
              <a:rPr lang="zh-CN" altLang="en-US" dirty="0"/>
              <a:t>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B796E-1204-6D45-A7B7-2B1650A508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7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8" y="0"/>
            <a:ext cx="1587" cy="158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349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4313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70C07237-87C7-7244-A5E9-AEC30F10439D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2/20/2019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2/20/2019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2/20/2019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C7CF26E6-C233-A14B-A6B8-A1F72CA51700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DE23B8D3-9E39-5C4C-9C01-8625B1327D89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B3D6BC9C-295E-D444-A8B6-6D86CA0D6E86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2C61B0A8-5310-3C40-8349-60CA47964F87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E3E72865-AD70-3F47-ACC1-4DBADFC1C351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54426765-72B7-E448-9ADD-409B346EDD82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BB9FB398-5B18-164B-AE02-767CFFAB61CE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6F9AD1A1-EA83-AA42-9065-DA07EBB3C655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0C57C7DB-7753-3840-B345-7A8703B9ADCF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CE218A8D-2D9D-334B-83B3-15FF0DB58C78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95039F60-782F-3247-BEBA-78F06C4B02D1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841-B96A-4DD9-B158-9961937F6A4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3806-7F59-464B-AFD0-4480C81518EB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UO_Signature_4c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000" y="30003"/>
            <a:ext cx="2239804" cy="3980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 rot="5400000" flipH="1">
            <a:off x="3510835" y="591853"/>
            <a:ext cx="2122328" cy="9144000"/>
          </a:xfrm>
          <a:prstGeom prst="parallelogram">
            <a:avLst>
              <a:gd name="adj" fmla="val 16594"/>
            </a:avLst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28600"/>
            <a:ext cx="6248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D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charset="0"/>
              </a:defRPr>
            </a:lvl2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5B35A66B-2832-0D49-AFC5-FD3BC957A0E2}" type="slidenum">
              <a:rPr lang="es-ES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Courier New" charset="0"/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1026" name="Object 2"/>
          <p:cNvGraphicFramePr>
            <a:graphicFrameLocks/>
          </p:cNvGraphicFramePr>
          <p:nvPr/>
        </p:nvGraphicFramePr>
        <p:xfrm>
          <a:off x="152400" y="228600"/>
          <a:ext cx="137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ClipArt" r:id="rId4" imgW="2354040" imgH="1792080" progId="">
                  <p:embed/>
                </p:oleObj>
              </mc:Choice>
              <mc:Fallback>
                <p:oleObj name="ClipArt" r:id="rId4" imgW="2354040" imgH="179208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28600"/>
                        <a:ext cx="1371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969696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638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Angel: Interactive Computer Graphics 5E © Addison-Wesley 2009</a:t>
            </a:r>
          </a:p>
        </p:txBody>
      </p:sp>
    </p:spTree>
    <p:extLst>
      <p:ext uri="{BB962C8B-B14F-4D97-AF65-F5344CB8AC3E}">
        <p14:creationId xmlns:p14="http://schemas.microsoft.com/office/powerpoint/2010/main" val="29213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36872A31-4FC0-C94D-87AD-7CD86215F89D}" type="datetime1">
              <a:rPr lang="en-US">
                <a:solidFill>
                  <a:srgbClr val="775F55"/>
                </a:solidFill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2/20/2019</a:t>
            </a:fld>
            <a:endParaRPr lang="en-US">
              <a:solidFill>
                <a:srgbClr val="775F55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A6E227F2-33E2-524A-9496-12AA41ADE749}" type="slidenum">
              <a:rPr lang="en-US" smtClean="0"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36872A31-4FC0-C94D-87AD-7CD86215F89D}" type="datetime1">
              <a:rPr lang="en-US">
                <a:solidFill>
                  <a:srgbClr val="775F55"/>
                </a:solidFill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2/20/2019</a:t>
            </a:fld>
            <a:endParaRPr lang="en-US">
              <a:solidFill>
                <a:srgbClr val="775F55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A6E227F2-33E2-524A-9496-12AA41ADE749}" type="slidenum">
              <a:rPr lang="en-US" smtClean="0"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6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28600"/>
            <a:ext cx="62484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D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charset="0"/>
              </a:defRPr>
            </a:lvl2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543CCD19-655B-FA4E-9703-6892BEB1E2D3}" type="slidenum">
              <a:rPr lang="es-ES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026" name="Object 2"/>
          <p:cNvGraphicFramePr>
            <a:graphicFrameLocks/>
          </p:cNvGraphicFramePr>
          <p:nvPr/>
        </p:nvGraphicFramePr>
        <p:xfrm>
          <a:off x="152400" y="228600"/>
          <a:ext cx="137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ClipArt" r:id="rId14" imgW="2354040" imgH="1792080" progId="">
                  <p:embed/>
                </p:oleObj>
              </mc:Choice>
              <mc:Fallback>
                <p:oleObj name="ClipArt" r:id="rId14" imgW="2354040" imgH="179208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28600"/>
                        <a:ext cx="1371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969696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638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Angel: Interactive Computer Graphics 5E © Addison-Wesley 2009</a:t>
            </a:r>
          </a:p>
        </p:txBody>
      </p:sp>
    </p:spTree>
    <p:extLst>
      <p:ext uri="{BB962C8B-B14F-4D97-AF65-F5344CB8AC3E}">
        <p14:creationId xmlns:p14="http://schemas.microsoft.com/office/powerpoint/2010/main" val="160126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8"/>
          <p:cNvSpPr>
            <a:spLocks noGrp="1"/>
          </p:cNvSpPr>
          <p:nvPr>
            <p:ph type="subTitle" idx="1"/>
          </p:nvPr>
        </p:nvSpPr>
        <p:spPr>
          <a:xfrm>
            <a:off x="3903132" y="6443132"/>
            <a:ext cx="5240867" cy="4148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" charset="0"/>
                <a:ea typeface="ＭＳ Ｐゴシック" charset="0"/>
                <a:cs typeface="ＭＳ Ｐゴシック" charset="0"/>
              </a:rPr>
              <a:t>Hank Childs, University of Oregon</a:t>
            </a:r>
          </a:p>
        </p:txBody>
      </p:sp>
      <p:sp>
        <p:nvSpPr>
          <p:cNvPr id="15363" name="TextBox 9"/>
          <p:cNvSpPr txBox="1">
            <a:spLocks noChangeArrowheads="1"/>
          </p:cNvSpPr>
          <p:nvPr/>
        </p:nvSpPr>
        <p:spPr bwMode="auto">
          <a:xfrm>
            <a:off x="211590" y="6365557"/>
            <a:ext cx="25809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dirty="0">
                <a:solidFill>
                  <a:schemeClr val="bg1"/>
                </a:solidFill>
                <a:latin typeface="Tw Cen MT" charset="0"/>
              </a:rPr>
              <a:t>February 7, 2019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114425"/>
            <a:ext cx="414972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94322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1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3677"/>
          <a:stretch>
            <a:fillRect/>
          </a:stretch>
        </p:blipFill>
        <p:spPr bwMode="auto">
          <a:xfrm>
            <a:off x="388938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8" descr="hero_v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594225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3" descr="entropy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943225"/>
            <a:ext cx="1830387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24"/>
          <p:cNvGrpSpPr>
            <a:grpSpLocks/>
          </p:cNvGrpSpPr>
          <p:nvPr/>
        </p:nvGrpSpPr>
        <p:grpSpPr bwMode="auto">
          <a:xfrm>
            <a:off x="5256213" y="4584700"/>
            <a:ext cx="2768600" cy="1389063"/>
            <a:chOff x="1359236" y="1990051"/>
            <a:chExt cx="2768974" cy="1906669"/>
          </a:xfrm>
        </p:grpSpPr>
        <p:pic>
          <p:nvPicPr>
            <p:cNvPr id="15372" name="Picture 17" descr="Picture 16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238" y="1990051"/>
              <a:ext cx="2768972" cy="190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9236" y="3347600"/>
              <a:ext cx="1003436" cy="54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9641" y="1990051"/>
              <a:ext cx="598569" cy="302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18189" y="3698426"/>
              <a:ext cx="582692" cy="19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3619" y="3373748"/>
              <a:ext cx="46043" cy="50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117475" y="-58704"/>
            <a:ext cx="9026525" cy="12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  <a:t>CIS 441/541: Intro to Computer Graphics</a:t>
            </a:r>
            <a:b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</a:br>
            <a:r>
              <a:rPr lang="en-US" b="1" dirty="0">
                <a:latin typeface="Tw Cen MT" charset="0"/>
                <a:ea typeface="ＭＳ Ｐゴシック" charset="0"/>
                <a:cs typeface="ＭＳ Ｐゴシック" charset="0"/>
              </a:rPr>
              <a:t>Lecture 9: </a:t>
            </a:r>
            <a:r>
              <a:rPr lang="en-US" sz="4000" b="1" dirty="0">
                <a:latin typeface="Tw Cen MT" charset="0"/>
                <a:ea typeface="ＭＳ Ｐゴシック" charset="0"/>
                <a:cs typeface="ＭＳ Ｐゴシック" charset="0"/>
              </a:rPr>
              <a:t>More OpenGL!</a:t>
            </a:r>
            <a:endParaRPr lang="en-US" sz="4000" dirty="0">
              <a:latin typeface="Tw Cen M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1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3-05-02 at 1.5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091"/>
            <a:ext cx="7018867" cy="38983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59264"/>
            <a:ext cx="7721600" cy="990600"/>
          </a:xfrm>
        </p:spPr>
        <p:txBody>
          <a:bodyPr/>
          <a:lstStyle/>
          <a:p>
            <a:r>
              <a:rPr lang="en-US" dirty="0"/>
              <a:t>First OpenGL programs</a:t>
            </a:r>
          </a:p>
        </p:txBody>
      </p:sp>
      <p:pic>
        <p:nvPicPr>
          <p:cNvPr id="9" name="Picture 8" descr="Screen shot 2013-05-02 at 1.4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3" y="3602880"/>
            <a:ext cx="3222728" cy="3229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0" y="3031091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0" y="3953958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28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6897285" cy="990600"/>
          </a:xfrm>
        </p:spPr>
        <p:txBody>
          <a:bodyPr/>
          <a:lstStyle/>
          <a:p>
            <a:r>
              <a:rPr lang="en-US" dirty="0" err="1"/>
              <a:t>glEnable</a:t>
            </a:r>
            <a:r>
              <a:rPr lang="en-US" dirty="0"/>
              <a:t>/</a:t>
            </a:r>
            <a:r>
              <a:rPr lang="en-US" dirty="0" err="1"/>
              <a:t>glDisable</a:t>
            </a:r>
            <a:r>
              <a:rPr lang="en-US" dirty="0"/>
              <a:t>: important functions</a:t>
            </a:r>
          </a:p>
        </p:txBody>
      </p:sp>
      <p:pic>
        <p:nvPicPr>
          <p:cNvPr id="5" name="Picture 4" descr="Screen shot 2013-05-02 at 2.2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40933"/>
            <a:ext cx="4512733" cy="523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3-05-02 at 2.30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6" y="1693333"/>
            <a:ext cx="5105114" cy="494453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615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5-02 at 2.2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21"/>
            <a:ext cx="7501467" cy="4790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59264"/>
            <a:ext cx="7721600" cy="990600"/>
          </a:xfrm>
        </p:spPr>
        <p:txBody>
          <a:bodyPr/>
          <a:lstStyle/>
          <a:p>
            <a:r>
              <a:rPr lang="en-US" dirty="0"/>
              <a:t>First OpenGL programs</a:t>
            </a:r>
          </a:p>
        </p:txBody>
      </p:sp>
      <p:pic>
        <p:nvPicPr>
          <p:cNvPr id="9" name="Picture 8" descr="Screen shot 2013-05-02 at 1.4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3" y="3602880"/>
            <a:ext cx="3222728" cy="3229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0" y="4995378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0" y="4470445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3-05-02 at 2.21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3" y="3602881"/>
            <a:ext cx="3225958" cy="3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72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use case</a:t>
            </a:r>
          </a:p>
        </p:txBody>
      </p:sp>
      <p:pic>
        <p:nvPicPr>
          <p:cNvPr id="4" name="Picture 3" descr="Screen shot 2013-05-02 at 3.13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" y="1481666"/>
            <a:ext cx="5504361" cy="52493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95574" y="2321288"/>
            <a:ext cx="6377409" cy="4130604"/>
            <a:chOff x="2695574" y="2321288"/>
            <a:chExt cx="6377409" cy="4130604"/>
          </a:xfrm>
        </p:grpSpPr>
        <p:grpSp>
          <p:nvGrpSpPr>
            <p:cNvPr id="8" name="Group 7"/>
            <p:cNvGrpSpPr/>
            <p:nvPr/>
          </p:nvGrpSpPr>
          <p:grpSpPr>
            <a:xfrm>
              <a:off x="2695574" y="2321288"/>
              <a:ext cx="6377409" cy="3443391"/>
              <a:chOff x="2695574" y="2321288"/>
              <a:chExt cx="6377409" cy="344339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695574" y="2669760"/>
                <a:ext cx="1537859" cy="1408320"/>
              </a:xfrm>
              <a:prstGeom prst="rect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 descr="Screen shot 2013-05-02 at 3.13.2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5707" y="2321288"/>
                <a:ext cx="3647276" cy="3443391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040336" y="6082560"/>
              <a:ext cx="3725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Why is there purple in this picture?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5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5-02 at 2.2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21"/>
            <a:ext cx="7501467" cy="4790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59264"/>
            <a:ext cx="7721600" cy="990600"/>
          </a:xfrm>
        </p:spPr>
        <p:txBody>
          <a:bodyPr/>
          <a:lstStyle/>
          <a:p>
            <a:r>
              <a:rPr lang="en-US" dirty="0"/>
              <a:t>First OpenGL programs</a:t>
            </a:r>
          </a:p>
        </p:txBody>
      </p:sp>
      <p:pic>
        <p:nvPicPr>
          <p:cNvPr id="9" name="Picture 8" descr="Screen shot 2013-05-02 at 1.4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3" y="3602880"/>
            <a:ext cx="3222728" cy="3229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0" y="4995378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0" y="4470445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3-05-02 at 2.21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3" y="3602881"/>
            <a:ext cx="3225958" cy="3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2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“Textures” are a mechanism for adding “texture” to surfaces.</a:t>
            </a:r>
          </a:p>
          <a:p>
            <a:pPr lvl="1"/>
            <a:r>
              <a:rPr lang="en-US" dirty="0"/>
              <a:t>Think of texture of a cloth being applied to a surface</a:t>
            </a:r>
          </a:p>
          <a:p>
            <a:pPr lvl="1"/>
            <a:r>
              <a:rPr lang="en-US" dirty="0"/>
              <a:t>Typically used in 2D form</a:t>
            </a:r>
          </a:p>
          <a:p>
            <a:r>
              <a:rPr lang="en-US" dirty="0"/>
              <a:t>We will start with a 1D form, and work our way up to 2D later.</a:t>
            </a:r>
          </a:p>
        </p:txBody>
      </p:sp>
    </p:spTree>
    <p:extLst>
      <p:ext uri="{BB962C8B-B14F-4D97-AF65-F5344CB8AC3E}">
        <p14:creationId xmlns:p14="http://schemas.microsoft.com/office/powerpoint/2010/main" val="159102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84001" cy="990600"/>
          </a:xfrm>
        </p:spPr>
        <p:txBody>
          <a:bodyPr/>
          <a:lstStyle/>
          <a:p>
            <a:r>
              <a:rPr lang="en-US" dirty="0"/>
              <a:t>1D textures: basic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Store color map on GPU as a texture</a:t>
            </a:r>
          </a:p>
          <a:p>
            <a:pPr lvl="1"/>
            <a:r>
              <a:rPr lang="en-US" dirty="0"/>
              <a:t>An array of colors</a:t>
            </a:r>
          </a:p>
          <a:p>
            <a:r>
              <a:rPr lang="en-US" dirty="0"/>
              <a:t>Old color interpolation of fragment on a </a:t>
            </a:r>
            <a:r>
              <a:rPr lang="en-US" dirty="0" err="1"/>
              <a:t>scanline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(</a:t>
            </a:r>
            <a:r>
              <a:rPr lang="en-US" dirty="0" err="1"/>
              <a:t>int</a:t>
            </a:r>
            <a:r>
              <a:rPr lang="en-US" dirty="0"/>
              <a:t> j = 0 ; j &lt; 3 ; j++)</a:t>
            </a:r>
          </a:p>
          <a:p>
            <a:pPr lvl="2"/>
            <a:r>
              <a:rPr lang="en-US" dirty="0"/>
              <a:t>RGB[j] = </a:t>
            </a:r>
            <a:r>
              <a:rPr lang="en-US" dirty="0" err="1"/>
              <a:t>leftRGB</a:t>
            </a:r>
            <a:r>
              <a:rPr lang="en-US" dirty="0"/>
              <a:t>[j] + proportion*(</a:t>
            </a:r>
            <a:r>
              <a:rPr lang="en-US" dirty="0" err="1"/>
              <a:t>rightRGB</a:t>
            </a:r>
            <a:r>
              <a:rPr lang="en-US" dirty="0"/>
              <a:t>[j]-</a:t>
            </a:r>
            <a:r>
              <a:rPr lang="en-US" dirty="0" err="1"/>
              <a:t>leftRGB</a:t>
            </a:r>
            <a:r>
              <a:rPr lang="en-US" dirty="0"/>
              <a:t>[j])</a:t>
            </a:r>
          </a:p>
          <a:p>
            <a:r>
              <a:rPr lang="en-US" dirty="0"/>
              <a:t>New color interpolation of fragment on a </a:t>
            </a:r>
            <a:r>
              <a:rPr lang="en-US" dirty="0" err="1"/>
              <a:t>scanline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textureVal</a:t>
            </a:r>
            <a:r>
              <a:rPr lang="en-US" dirty="0"/>
              <a:t> = </a:t>
            </a:r>
            <a:r>
              <a:rPr lang="en-US" dirty="0" err="1"/>
              <a:t>leftTextureVal</a:t>
            </a:r>
            <a:r>
              <a:rPr lang="en-US" dirty="0"/>
              <a:t> </a:t>
            </a:r>
          </a:p>
          <a:p>
            <a:pPr marL="366713" lvl="1" indent="0">
              <a:buNone/>
            </a:pPr>
            <a:r>
              <a:rPr lang="en-US" dirty="0"/>
              <a:t>		  + proportion*(</a:t>
            </a:r>
            <a:r>
              <a:rPr lang="en-US" dirty="0" err="1"/>
              <a:t>rightTextureVal-leftTextureVal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RGB </a:t>
            </a:r>
            <a:r>
              <a:rPr lang="en-US" dirty="0">
                <a:sym typeface="Wingdings"/>
              </a:rPr>
              <a:t> </a:t>
            </a:r>
            <a:r>
              <a:rPr lang="en-US" dirty="0" err="1">
                <a:sym typeface="Wingdings"/>
              </a:rPr>
              <a:t>textureLookup</a:t>
            </a:r>
            <a:r>
              <a:rPr lang="en-US" dirty="0">
                <a:sym typeface="Wingdings"/>
              </a:rPr>
              <a:t>[</a:t>
            </a:r>
            <a:r>
              <a:rPr lang="en-US" dirty="0" err="1">
                <a:sym typeface="Wingdings"/>
              </a:rPr>
              <a:t>textureVal</a:t>
            </a:r>
            <a:r>
              <a:rPr lang="en-US" dirty="0">
                <a:sym typeface="Wingdings"/>
              </a:rPr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2825280"/>
            <a:ext cx="8153400" cy="3270720"/>
          </a:xfrm>
        </p:spPr>
        <p:txBody>
          <a:bodyPr/>
          <a:lstStyle/>
          <a:p>
            <a:r>
              <a:rPr lang="en-US" dirty="0" err="1"/>
              <a:t>sdf</a:t>
            </a:r>
            <a:endParaRPr lang="en-US" dirty="0"/>
          </a:p>
        </p:txBody>
      </p:sp>
      <p:pic>
        <p:nvPicPr>
          <p:cNvPr id="4" name="Picture 3" descr="Screen shot 2013-05-02 at 3.5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675"/>
            <a:ext cx="9144000" cy="176360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134" y="3215880"/>
            <a:ext cx="8153400" cy="20977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5128"/>
              </a:buClr>
              <a:buSzPct val="60000"/>
              <a:buFont typeface="Wingdings" charset="0"/>
              <a:buChar char=""/>
              <a:defRPr sz="29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005128"/>
              </a:buClr>
              <a:buSzPct val="70000"/>
              <a:buFont typeface="Wingdings 2" charset="0"/>
              <a:buChar char="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3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7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5128"/>
              </a:buClr>
              <a:buSzPct val="65000"/>
              <a:buFont typeface="Wingdings" charset="0"/>
              <a:buChar char="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5613"/>
            <a:r>
              <a:rPr lang="en-US" dirty="0">
                <a:solidFill>
                  <a:prstClr val="black"/>
                </a:solidFill>
              </a:rPr>
              <a:t>Triangle with vertices with scalar values 2.9, 3.3, and 3.1.</a:t>
            </a:r>
          </a:p>
          <a:p>
            <a:pPr defTabSz="455613"/>
            <a:r>
              <a:rPr lang="en-US" dirty="0">
                <a:solidFill>
                  <a:prstClr val="black"/>
                </a:solidFill>
              </a:rPr>
              <a:t>T for 2.9 = (2.9-3.0)/(3.25-3) = -0.4</a:t>
            </a:r>
          </a:p>
          <a:p>
            <a:pPr defTabSz="455613"/>
            <a:r>
              <a:rPr lang="en-US" dirty="0">
                <a:solidFill>
                  <a:prstClr val="black"/>
                </a:solidFill>
              </a:rPr>
              <a:t>T for 3.1 = (3.1-3.0)/(3.25-3) = 0.4</a:t>
            </a:r>
          </a:p>
          <a:p>
            <a:pPr defTabSz="455613"/>
            <a:r>
              <a:rPr lang="en-US" dirty="0">
                <a:solidFill>
                  <a:prstClr val="black"/>
                </a:solidFill>
              </a:rPr>
              <a:t>T for 3.3 = (3.3-3.0)/(3.25-3) = 1.2</a:t>
            </a:r>
          </a:p>
          <a:p>
            <a:pPr defTabSz="455613"/>
            <a:r>
              <a:rPr lang="en-US" dirty="0">
                <a:solidFill>
                  <a:srgbClr val="FF0000"/>
                </a:solidFill>
              </a:rPr>
              <a:t>Fragment colors come from interpolating texture coordinates and applying texture</a:t>
            </a:r>
          </a:p>
          <a:p>
            <a:pPr defTabSz="455613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710" y="1419903"/>
            <a:ext cx="58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T=0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71624" y="1419903"/>
            <a:ext cx="58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T=1</a:t>
            </a:r>
          </a:p>
        </p:txBody>
      </p:sp>
    </p:spTree>
    <p:extLst>
      <p:ext uri="{BB962C8B-B14F-4D97-AF65-F5344CB8AC3E}">
        <p14:creationId xmlns:p14="http://schemas.microsoft.com/office/powerpoint/2010/main" val="69696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5-02 at 5.2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1560733"/>
            <a:ext cx="6274741" cy="5226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59264"/>
            <a:ext cx="7721600" cy="990600"/>
          </a:xfrm>
        </p:spPr>
        <p:txBody>
          <a:bodyPr/>
          <a:lstStyle/>
          <a:p>
            <a:r>
              <a:rPr lang="en-US" dirty="0"/>
              <a:t>First OpenGL Texture Program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0" y="4769600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0" y="2787460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63407" y="2795927"/>
            <a:ext cx="0" cy="1982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0" y="5357564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888" y="5669883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776" y="6010423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3-05-02 at 5.2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36" y="903107"/>
            <a:ext cx="3315664" cy="314583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982086" y="5669883"/>
            <a:ext cx="4401820" cy="9701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</a:rPr>
              <a:t>(advanced texture features &amp;    2D textures on Weds)</a:t>
            </a:r>
          </a:p>
        </p:txBody>
      </p:sp>
    </p:spTree>
    <p:extLst>
      <p:ext uri="{BB962C8B-B14F-4D97-AF65-F5344CB8AC3E}">
        <p14:creationId xmlns:p14="http://schemas.microsoft.com/office/powerpoint/2010/main" val="148554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8440"/>
            <a:ext cx="8153400" cy="990600"/>
          </a:xfrm>
        </p:spPr>
        <p:txBody>
          <a:bodyPr/>
          <a:lstStyle/>
          <a:p>
            <a:r>
              <a:rPr lang="en-US"/>
              <a:t>Project 2A (START RECORDING)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2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Hours: Week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Monday: 1-2 (Roscoe)</a:t>
            </a:r>
          </a:p>
          <a:p>
            <a:r>
              <a:rPr lang="en-US" dirty="0"/>
              <a:t>Tuesday: 1-2 (Roscoe)</a:t>
            </a:r>
          </a:p>
          <a:p>
            <a:r>
              <a:rPr lang="en-US" dirty="0"/>
              <a:t>Wednesday: 1-3 (Roscoe)</a:t>
            </a:r>
          </a:p>
          <a:p>
            <a:r>
              <a:rPr lang="en-US" dirty="0"/>
              <a:t>Thursday: 1130-1230 (Hank)</a:t>
            </a:r>
          </a:p>
          <a:p>
            <a:r>
              <a:rPr lang="en-US" dirty="0"/>
              <a:t>Friday: 1130-1230 (</a:t>
            </a:r>
            <a:r>
              <a:rPr lang="en-US" dirty="0">
                <a:solidFill>
                  <a:srgbClr val="FF0000"/>
                </a:solidFill>
              </a:rPr>
              <a:t>Roscoe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822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22325"/>
            <a:ext cx="9144000" cy="5807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42335" y="313267"/>
            <a:ext cx="8536966" cy="3547533"/>
            <a:chOff x="42335" y="313267"/>
            <a:chExt cx="8536966" cy="3547533"/>
          </a:xfrm>
        </p:grpSpPr>
        <p:sp>
          <p:nvSpPr>
            <p:cNvPr id="2" name="Rectangle 1"/>
            <p:cNvSpPr/>
            <p:nvPr/>
          </p:nvSpPr>
          <p:spPr>
            <a:xfrm>
              <a:off x="42335" y="2294467"/>
              <a:ext cx="2692400" cy="156633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2734735" y="694267"/>
              <a:ext cx="736598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378200" y="313267"/>
              <a:ext cx="5201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We will replace these and write our own GL calls.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35" y="3979334"/>
            <a:ext cx="5870328" cy="2834732"/>
            <a:chOff x="42335" y="2294467"/>
            <a:chExt cx="5870328" cy="2834732"/>
          </a:xfrm>
        </p:grpSpPr>
        <p:sp>
          <p:nvSpPr>
            <p:cNvPr id="10" name="Rectangle 9"/>
            <p:cNvSpPr/>
            <p:nvPr/>
          </p:nvSpPr>
          <p:spPr>
            <a:xfrm>
              <a:off x="42335" y="2294467"/>
              <a:ext cx="2692400" cy="234526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734735" y="4639733"/>
              <a:ext cx="855132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9867" y="4759867"/>
              <a:ext cx="2322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We will re-use these.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3100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/>
              <a:t>Project #2A (8%), Due Feb. 21st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0605" y="1474245"/>
            <a:ext cx="8661456" cy="4495800"/>
          </a:xfrm>
        </p:spPr>
        <p:txBody>
          <a:bodyPr/>
          <a:lstStyle/>
          <a:p>
            <a:r>
              <a:rPr lang="en-US" sz="2800" dirty="0"/>
              <a:t>Goal: OpenGL program that does regular colors and textures</a:t>
            </a:r>
          </a:p>
          <a:p>
            <a:r>
              <a:rPr lang="en-US" sz="2800" dirty="0"/>
              <a:t>New VTK-based project2A.cxx</a:t>
            </a:r>
          </a:p>
          <a:p>
            <a:r>
              <a:rPr lang="en-US" sz="2800" dirty="0"/>
              <a:t>New </a:t>
            </a:r>
            <a:r>
              <a:rPr lang="en-US" sz="2800" dirty="0" err="1"/>
              <a:t>CMakeLists.txt</a:t>
            </a:r>
            <a:r>
              <a:rPr lang="en-US" sz="2800" dirty="0"/>
              <a:t> (but same as old ones)</a:t>
            </a:r>
          </a:p>
        </p:txBody>
      </p:sp>
      <p:pic>
        <p:nvPicPr>
          <p:cNvPr id="4" name="Picture 3" descr="Screen shot 2013-05-08 at 9.58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62" y="3535669"/>
            <a:ext cx="6622514" cy="33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63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752" y="1358785"/>
            <a:ext cx="8153400" cy="4495800"/>
          </a:xfrm>
        </p:spPr>
        <p:txBody>
          <a:bodyPr/>
          <a:lstStyle/>
          <a:p>
            <a:r>
              <a:rPr lang="en-US" dirty="0"/>
              <a:t>I recommend you “walk before you run” &amp; “take small bites”.  OpenGL can be very punishing.  Get a picture up and then improve on it.  Make sure you know how to retreat to your previously working version at every step.  </a:t>
            </a:r>
          </a:p>
          <a:p>
            <a:r>
              <a:rPr lang="en-US" dirty="0"/>
              <a:t>OpenGL “state thrashing” is common and tricky to debug.  </a:t>
            </a:r>
          </a:p>
          <a:p>
            <a:pPr lvl="1"/>
            <a:r>
              <a:rPr lang="en-US" dirty="0"/>
              <a:t>Get one window working perfectly.  </a:t>
            </a:r>
          </a:p>
          <a:p>
            <a:pPr lvl="1"/>
            <a:r>
              <a:rPr lang="en-US" dirty="0"/>
              <a:t>Then make the second one work perfectly.  </a:t>
            </a:r>
          </a:p>
          <a:p>
            <a:pPr lvl="1"/>
            <a:r>
              <a:rPr lang="en-US" dirty="0"/>
              <a:t>Then try to get them to work together.  </a:t>
            </a:r>
          </a:p>
          <a:p>
            <a:pPr lvl="2"/>
            <a:r>
              <a:rPr lang="en-US" dirty="0"/>
              <a:t>Things often go wrong, when one program leaves the OpenGL state in a way that doesn’t suit another renderer.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57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MAKE MANY BACKUPS OF YOUR PROGRAM</a:t>
            </a:r>
          </a:p>
          <a:p>
            <a:endParaRPr lang="en-US" dirty="0"/>
          </a:p>
          <a:p>
            <a:r>
              <a:rPr lang="en-US" dirty="0"/>
              <a:t>USE VTK 6</a:t>
            </a:r>
          </a:p>
          <a:p>
            <a:r>
              <a:rPr lang="en-US" dirty="0"/>
              <a:t>If you are having issues on your laptop with a GL program, then use Room 100</a:t>
            </a:r>
          </a:p>
          <a:p>
            <a:pPr lvl="1"/>
            <a:r>
              <a:rPr lang="en-US" dirty="0"/>
              <a:t>(There’s only 2 of these projects)</a:t>
            </a:r>
          </a:p>
        </p:txBody>
      </p:sp>
    </p:spTree>
    <p:extLst>
      <p:ext uri="{BB962C8B-B14F-4D97-AF65-F5344CB8AC3E}">
        <p14:creationId xmlns:p14="http://schemas.microsoft.com/office/powerpoint/2010/main" val="1414967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colors (traditional)…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The Triangle class now has a “</a:t>
            </a:r>
            <a:r>
              <a:rPr lang="en-US" sz="2800" dirty="0" err="1"/>
              <a:t>fieldValue</a:t>
            </a:r>
            <a:r>
              <a:rPr lang="en-US" sz="2800" dirty="0"/>
              <a:t>” data member, which ranges between 0 and 1.  </a:t>
            </a:r>
          </a:p>
          <a:p>
            <a:r>
              <a:rPr lang="en-US" sz="2800" dirty="0"/>
              <a:t>You will map this to a color using the </a:t>
            </a:r>
            <a:r>
              <a:rPr lang="en-US" sz="2800" dirty="0" err="1"/>
              <a:t>GetColorMap</a:t>
            </a:r>
            <a:r>
              <a:rPr lang="en-US" sz="2800" dirty="0"/>
              <a:t> function. </a:t>
            </a:r>
          </a:p>
          <a:p>
            <a:pPr lvl="2"/>
            <a:r>
              <a:rPr lang="en-US" sz="2000" dirty="0" err="1"/>
              <a:t>GetColorMap</a:t>
            </a:r>
            <a:r>
              <a:rPr lang="en-US" sz="2000" dirty="0"/>
              <a:t> returns 256 colors.  </a:t>
            </a:r>
          </a:p>
          <a:p>
            <a:r>
              <a:rPr lang="en-US" sz="2800" dirty="0"/>
              <a:t>Mappings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 err="1"/>
              <a:t>fieldValue</a:t>
            </a:r>
            <a:r>
              <a:rPr lang="en-US" sz="2400" dirty="0"/>
              <a:t> value of 0 should be mapped to the first color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 err="1"/>
              <a:t>fieldValue</a:t>
            </a:r>
            <a:r>
              <a:rPr lang="en-US" sz="2400" dirty="0"/>
              <a:t> value of 1 should be mapped to the 255th color.  </a:t>
            </a:r>
          </a:p>
          <a:p>
            <a:pPr lvl="1"/>
            <a:r>
              <a:rPr lang="en-US" sz="2400" dirty="0"/>
              <a:t>Each </a:t>
            </a:r>
            <a:r>
              <a:rPr lang="en-US" sz="2400" dirty="0" err="1"/>
              <a:t>fieldValue</a:t>
            </a:r>
            <a:r>
              <a:rPr lang="en-US" sz="2400" dirty="0"/>
              <a:t> in between should be mapped to the closest color of the 256, but interpolation of colors is not required.</a:t>
            </a:r>
          </a:p>
        </p:txBody>
      </p:sp>
    </p:spTree>
    <p:extLst>
      <p:ext uri="{BB962C8B-B14F-4D97-AF65-F5344CB8AC3E}">
        <p14:creationId xmlns:p14="http://schemas.microsoft.com/office/powerpoint/2010/main" val="2026816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colors (texture)…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Same idea, but use texture infrastructure</a:t>
            </a:r>
          </a:p>
          <a:p>
            <a:r>
              <a:rPr lang="en-US" sz="2800" dirty="0"/>
              <a:t>(easier)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599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4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with GL_REPEAT</a:t>
            </a:r>
          </a:p>
        </p:txBody>
      </p:sp>
      <p:pic>
        <p:nvPicPr>
          <p:cNvPr id="5" name="Picture 4" descr="Screen shot 2013-05-02 at 5.31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407"/>
            <a:ext cx="6175394" cy="5324593"/>
          </a:xfrm>
          <a:prstGeom prst="rect">
            <a:avLst/>
          </a:prstGeom>
        </p:spPr>
      </p:pic>
      <p:pic>
        <p:nvPicPr>
          <p:cNvPr id="4" name="Picture 3" descr="Screen shot 2013-05-02 at 5.31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96" y="1219200"/>
            <a:ext cx="3179704" cy="29793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-94074" y="4198539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94074" y="5395161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-94074" y="5715013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-94074" y="6064969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192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1D, 2D, 3D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2D textures most common</a:t>
            </a:r>
          </a:p>
          <a:p>
            <a:r>
              <a:rPr lang="en-US" dirty="0"/>
              <a:t>1D textures: color maps (e.g., what we just did)</a:t>
            </a:r>
          </a:p>
          <a:p>
            <a:r>
              <a:rPr lang="en-US" dirty="0"/>
              <a:t>3D textures: “volume rendering”</a:t>
            </a:r>
          </a:p>
          <a:p>
            <a:pPr lvl="1"/>
            <a:r>
              <a:rPr lang="en-US" dirty="0"/>
              <a:t>Use combination of opacity</a:t>
            </a:r>
          </a:p>
          <a:p>
            <a:pPr marL="366713" lvl="1" indent="0">
              <a:buNone/>
            </a:pPr>
            <a:r>
              <a:rPr lang="en-US" dirty="0"/>
              <a:t>and color (i.e., RGBA)</a:t>
            </a:r>
          </a:p>
        </p:txBody>
      </p:sp>
      <p:pic>
        <p:nvPicPr>
          <p:cNvPr id="4" name="Picture 18" descr="hero_v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574" y="3259312"/>
            <a:ext cx="3528473" cy="352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10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Timeline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8681"/>
            <a:ext cx="8229600" cy="5176519"/>
          </a:xfrm>
        </p:spPr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1F: assigned Feb 7</a:t>
            </a:r>
            <a:r>
              <a:rPr lang="en-US" baseline="30000" dirty="0">
                <a:sym typeface="Wingdings"/>
              </a:rPr>
              <a:t>th</a:t>
            </a:r>
            <a:r>
              <a:rPr lang="en-US" dirty="0">
                <a:sym typeface="Wingdings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(Feb 1)</a:t>
            </a:r>
            <a:r>
              <a:rPr lang="en-US" dirty="0">
                <a:sym typeface="Wingdings"/>
              </a:rPr>
              <a:t>, due Feb 19</a:t>
            </a:r>
            <a:r>
              <a:rPr lang="en-US" baseline="30000" dirty="0">
                <a:sym typeface="Wingdings"/>
              </a:rPr>
              <a:t>th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 not as tough as 1E</a:t>
            </a:r>
          </a:p>
          <a:p>
            <a:r>
              <a:rPr lang="en-US" dirty="0">
                <a:sym typeface="Wingdings"/>
              </a:rPr>
              <a:t>2A: posted now, due Feb 21</a:t>
            </a:r>
            <a:r>
              <a:rPr lang="en-US" baseline="30000" dirty="0">
                <a:sym typeface="Wingdings"/>
              </a:rPr>
              <a:t>st</a:t>
            </a:r>
          </a:p>
          <a:p>
            <a:r>
              <a:rPr lang="en-US" dirty="0">
                <a:sym typeface="Wingdings"/>
              </a:rPr>
              <a:t> you need to work on both 1F and 2A during Week 6 (Feb 11-15)</a:t>
            </a:r>
          </a:p>
          <a:p>
            <a:r>
              <a:rPr lang="en-US" dirty="0">
                <a:sym typeface="Wingdings"/>
              </a:rPr>
              <a:t>2B: posted now, due Feb 27</a:t>
            </a:r>
            <a:r>
              <a:rPr lang="en-US" baseline="30000" dirty="0">
                <a:sym typeface="Wingdings"/>
              </a:rPr>
              <a:t>th</a:t>
            </a:r>
          </a:p>
          <a:p>
            <a:r>
              <a:rPr lang="en-US" dirty="0">
                <a:sym typeface="Wingdings"/>
              </a:rPr>
              <a:t>YouTube lectures for Feb 12</a:t>
            </a:r>
            <a:r>
              <a:rPr lang="en-US" baseline="30000" dirty="0">
                <a:sym typeface="Wingdings"/>
              </a:rPr>
              <a:t>th</a:t>
            </a:r>
            <a:r>
              <a:rPr lang="en-US" dirty="0">
                <a:sym typeface="Wingdings"/>
              </a:rPr>
              <a:t> and 14</a:t>
            </a:r>
            <a:r>
              <a:rPr lang="en-US" baseline="30000" dirty="0">
                <a:sym typeface="Wingdings"/>
              </a:rPr>
              <a:t>th</a:t>
            </a:r>
            <a:r>
              <a:rPr lang="en-US" dirty="0">
                <a:sym typeface="Wingding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3507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Pre-rendered images painted onto geometry</a:t>
            </a:r>
          </a:p>
          <a:p>
            <a:r>
              <a:rPr lang="en-US" dirty="0"/>
              <a:t>glTexImage1D </a:t>
            </a:r>
            <a:r>
              <a:rPr lang="en-US" dirty="0">
                <a:sym typeface="Wingdings"/>
              </a:rPr>
              <a:t> glTexImage2D</a:t>
            </a:r>
          </a:p>
          <a:p>
            <a:r>
              <a:rPr lang="en-US" dirty="0">
                <a:sym typeface="Wingdings"/>
              </a:rPr>
              <a:t>GL_TEXTURE_WRAP_S  GL_TEXTURE_WRAP_S 				   + GL_TEXTURE_WRAP_T</a:t>
            </a:r>
          </a:p>
          <a:p>
            <a:r>
              <a:rPr lang="en-US" dirty="0">
                <a:sym typeface="Wingdings"/>
              </a:rPr>
              <a:t>glTexCoord1f  glTexCoord2f</a:t>
            </a:r>
          </a:p>
        </p:txBody>
      </p:sp>
    </p:spTree>
    <p:extLst>
      <p:ext uri="{BB962C8B-B14F-4D97-AF65-F5344CB8AC3E}">
        <p14:creationId xmlns:p14="http://schemas.microsoft.com/office/powerpoint/2010/main" val="1336157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Texture Program</a:t>
            </a:r>
          </a:p>
        </p:txBody>
      </p:sp>
      <p:pic>
        <p:nvPicPr>
          <p:cNvPr id="4" name="Picture 3" descr="Screen shot 2013-05-02 at 5.54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8" y="1533407"/>
            <a:ext cx="5762574" cy="5324593"/>
          </a:xfrm>
          <a:prstGeom prst="rect">
            <a:avLst/>
          </a:prstGeom>
        </p:spPr>
      </p:pic>
      <p:pic>
        <p:nvPicPr>
          <p:cNvPr id="5" name="Picture 4" descr="Screen shot 2013-05-02 at 5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82" y="4327407"/>
            <a:ext cx="2807044" cy="25305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640667" y="1044222"/>
            <a:ext cx="4070270" cy="2558815"/>
            <a:chOff x="3640667" y="1044222"/>
            <a:chExt cx="4070270" cy="2558815"/>
          </a:xfrm>
        </p:grpSpPr>
        <p:pic>
          <p:nvPicPr>
            <p:cNvPr id="6" name="Picture 5" descr="HankChilds_34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5060" y="1044222"/>
              <a:ext cx="1705877" cy="2558815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3640667" y="2436519"/>
              <a:ext cx="2333105" cy="3480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143038" y="3603037"/>
            <a:ext cx="225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What do we expect the output to be?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-42802" y="2581405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-42802" y="3795901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8500" y="2589872"/>
            <a:ext cx="0" cy="12060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0" y="4294534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-7519" y="4437527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-5631" y="4608741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-3743" y="4892839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-37171" y="5500563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-44690" y="5803482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0" y="6096992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2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3933"/>
            <a:ext cx="6941500" cy="990600"/>
          </a:xfrm>
        </p:spPr>
        <p:txBody>
          <a:bodyPr/>
          <a:lstStyle/>
          <a:p>
            <a:r>
              <a:rPr lang="en-US" dirty="0"/>
              <a:t>GL_TEXTURE_MIN_FILTER / GL_TEXTURE_MAG_FILTER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Minifying: texture bigger than triangle.  </a:t>
            </a:r>
          </a:p>
          <a:p>
            <a:pPr lvl="1"/>
            <a:r>
              <a:rPr lang="en-US" dirty="0"/>
              <a:t>How to map multiple texture elements onto a pixel?</a:t>
            </a:r>
          </a:p>
          <a:p>
            <a:pPr lvl="2"/>
            <a:r>
              <a:rPr lang="en-US" dirty="0"/>
              <a:t>GL_NEAREST: pick closest texture</a:t>
            </a:r>
          </a:p>
          <a:p>
            <a:pPr lvl="2"/>
            <a:r>
              <a:rPr lang="en-US" dirty="0"/>
              <a:t>GL_LINEAR: average neighboring textures</a:t>
            </a:r>
          </a:p>
          <a:p>
            <a:r>
              <a:rPr lang="en-US" dirty="0"/>
              <a:t>Magnifying (GL_TEXTURE_MAG_FILTER): triangle bigger than texture</a:t>
            </a:r>
          </a:p>
          <a:p>
            <a:pPr lvl="1"/>
            <a:r>
              <a:rPr lang="en-US" dirty="0"/>
              <a:t>How to map single texture element onto multiple pixels?</a:t>
            </a:r>
          </a:p>
          <a:p>
            <a:pPr lvl="2"/>
            <a:r>
              <a:rPr lang="en-US" dirty="0"/>
              <a:t>GL_NEAREST: no interpolation</a:t>
            </a:r>
          </a:p>
          <a:p>
            <a:pPr lvl="2"/>
            <a:r>
              <a:rPr lang="en-US" dirty="0"/>
              <a:t>GL_LINEAR: interpolate with neighboring textures</a:t>
            </a:r>
          </a:p>
        </p:txBody>
      </p:sp>
    </p:spTree>
    <p:extLst>
      <p:ext uri="{BB962C8B-B14F-4D97-AF65-F5344CB8AC3E}">
        <p14:creationId xmlns:p14="http://schemas.microsoft.com/office/powerpoint/2010/main" val="1985907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33130" cy="990600"/>
          </a:xfrm>
        </p:spPr>
        <p:txBody>
          <a:bodyPr/>
          <a:lstStyle/>
          <a:p>
            <a:r>
              <a:rPr lang="en-US" dirty="0"/>
              <a:t>GL_TEXTURE_MAG_FILTER with NEAREST and LINEAR</a:t>
            </a:r>
          </a:p>
        </p:txBody>
      </p:sp>
      <p:pic>
        <p:nvPicPr>
          <p:cNvPr id="4" name="Picture 3" descr="Screen shot 2013-05-02 at 6.1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666"/>
            <a:ext cx="5509381" cy="5249333"/>
          </a:xfrm>
          <a:prstGeom prst="rect">
            <a:avLst/>
          </a:prstGeom>
        </p:spPr>
      </p:pic>
      <p:pic>
        <p:nvPicPr>
          <p:cNvPr id="5" name="Picture 4" descr="Screen shot 2013-05-02 at 6.10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52" y="1604308"/>
            <a:ext cx="2641889" cy="2445925"/>
          </a:xfrm>
          <a:prstGeom prst="rect">
            <a:avLst/>
          </a:prstGeom>
        </p:spPr>
      </p:pic>
      <p:pic>
        <p:nvPicPr>
          <p:cNvPr id="6" name="Picture 5" descr="Screen shot 2013-05-02 at 6.10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52" y="4050233"/>
            <a:ext cx="2470787" cy="24922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202296" y="2888074"/>
            <a:ext cx="976184" cy="131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64665" y="4449704"/>
            <a:ext cx="1060850" cy="846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746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1A4D-85AB-4904-83F2-56B9DE50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A73F2-9AD9-40EA-A1E3-17C091F349A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268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05-02 at 6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741"/>
            <a:ext cx="5591185" cy="5409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Texture Program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-146283" y="5563553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-146283" y="6373530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5019" y="5572020"/>
            <a:ext cx="0" cy="801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3-05-02 at 6.31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60" y="3264369"/>
            <a:ext cx="3628740" cy="3305763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4487333" y="1120892"/>
            <a:ext cx="4656667" cy="17845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</a:rPr>
              <a:t>Texture is not 1:1, should probably scale geometry.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6844" y="4170774"/>
            <a:ext cx="4656667" cy="17845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</a:rPr>
              <a:t>This is a terrible program … why?</a:t>
            </a:r>
          </a:p>
        </p:txBody>
      </p:sp>
    </p:spTree>
    <p:extLst>
      <p:ext uri="{BB962C8B-B14F-4D97-AF65-F5344CB8AC3E}">
        <p14:creationId xmlns:p14="http://schemas.microsoft.com/office/powerpoint/2010/main" val="1822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30" y="153340"/>
            <a:ext cx="7604910" cy="990600"/>
          </a:xfrm>
        </p:spPr>
        <p:txBody>
          <a:bodyPr/>
          <a:lstStyle/>
          <a:p>
            <a:r>
              <a:rPr lang="en-US" dirty="0" err="1"/>
              <a:t>glBindTexture</a:t>
            </a:r>
            <a:r>
              <a:rPr lang="en-US" dirty="0"/>
              <a:t>: tell the GPU about the texture once and re-use it!</a:t>
            </a:r>
          </a:p>
        </p:txBody>
      </p:sp>
      <p:pic>
        <p:nvPicPr>
          <p:cNvPr id="4" name="Picture 3" descr="Screen shot 2013-05-02 at 6.48.2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16"/>
          <a:stretch/>
        </p:blipFill>
        <p:spPr>
          <a:xfrm>
            <a:off x="0" y="1580443"/>
            <a:ext cx="5164667" cy="4105567"/>
          </a:xfrm>
          <a:prstGeom prst="rect">
            <a:avLst/>
          </a:prstGeom>
        </p:spPr>
      </p:pic>
      <p:pic>
        <p:nvPicPr>
          <p:cNvPr id="5" name="Picture 4" descr="Screen shot 2013-05-02 at 6.48.2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4"/>
          <a:stretch/>
        </p:blipFill>
        <p:spPr>
          <a:xfrm>
            <a:off x="4645288" y="1740369"/>
            <a:ext cx="6367974" cy="42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11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00392" cy="990600"/>
          </a:xfrm>
        </p:spPr>
        <p:txBody>
          <a:bodyPr/>
          <a:lstStyle/>
          <a:p>
            <a:r>
              <a:rPr lang="en-US" dirty="0"/>
              <a:t>More on </a:t>
            </a:r>
            <a:r>
              <a:rPr lang="en-US"/>
              <a:t>Geometric Primitives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97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38" y="228600"/>
            <a:ext cx="7638214" cy="990600"/>
          </a:xfrm>
        </p:spPr>
        <p:txBody>
          <a:bodyPr/>
          <a:lstStyle/>
          <a:p>
            <a:r>
              <a:rPr lang="en-US" dirty="0"/>
              <a:t>Geometric Specification: </a:t>
            </a:r>
            <a:r>
              <a:rPr lang="en-US" dirty="0" err="1"/>
              <a:t>glBegin</a:t>
            </a:r>
            <a:endParaRPr lang="en-US" dirty="0"/>
          </a:p>
        </p:txBody>
      </p:sp>
      <p:pic>
        <p:nvPicPr>
          <p:cNvPr id="4" name="Picture 3" descr="Screen shot 2013-05-06 at 7.55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902"/>
            <a:ext cx="8913933" cy="54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84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Primitives</a:t>
            </a:r>
          </a:p>
        </p:txBody>
      </p:sp>
      <p:pic>
        <p:nvPicPr>
          <p:cNvPr id="4" name="Picture 3" descr="Screen shot 2013-05-06 at 7.5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9144000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2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Timeline (2/2)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468146"/>
              </p:ext>
            </p:extLst>
          </p:nvPr>
        </p:nvGraphicFramePr>
        <p:xfrm>
          <a:off x="904240" y="1193801"/>
          <a:ext cx="7244078" cy="5391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5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07845"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882">
                <a:tc>
                  <a:txBody>
                    <a:bodyPr/>
                    <a:lstStyle/>
                    <a:p>
                      <a:r>
                        <a:rPr lang="en-US" dirty="0"/>
                        <a:t>Feb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5 </a:t>
                      </a:r>
                      <a:r>
                        <a:rPr lang="en-US" dirty="0" err="1"/>
                        <a:t>Lec</a:t>
                      </a:r>
                      <a:r>
                        <a:rPr lang="en-US" baseline="0" dirty="0"/>
                        <a:t>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6</a:t>
                      </a:r>
                    </a:p>
                    <a:p>
                      <a:r>
                        <a:rPr lang="en-US" dirty="0"/>
                        <a:t>1E</a:t>
                      </a:r>
                      <a:r>
                        <a:rPr lang="en-US" baseline="0" dirty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7</a:t>
                      </a:r>
                    </a:p>
                    <a:p>
                      <a:r>
                        <a:rPr lang="en-US" dirty="0"/>
                        <a:t>Begin 1F, begin</a:t>
                      </a:r>
                      <a:r>
                        <a:rPr lang="en-US" baseline="0" dirty="0"/>
                        <a:t> 2A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6471"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  <a:r>
                        <a:rPr lang="en-US" baseline="0" dirty="0"/>
                        <a:t>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11</a:t>
                      </a:r>
                    </a:p>
                    <a:p>
                      <a:endParaRPr lang="en-US" sz="160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YouTube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YouTube??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1118">
                <a:tc>
                  <a:txBody>
                    <a:bodyPr/>
                    <a:lstStyle/>
                    <a:p>
                      <a:r>
                        <a:rPr lang="en-US" dirty="0"/>
                        <a:t>Feb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Feb 19</a:t>
                      </a:r>
                    </a:p>
                    <a:p>
                      <a:r>
                        <a:rPr lang="en-US" sz="1800" dirty="0"/>
                        <a:t>1F 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Feb 21</a:t>
                      </a:r>
                    </a:p>
                    <a:p>
                      <a:r>
                        <a:rPr lang="en-US" sz="1800" dirty="0"/>
                        <a:t>2A</a:t>
                      </a:r>
                      <a:r>
                        <a:rPr lang="en-US" sz="1800" baseline="0" dirty="0"/>
                        <a:t> due, begin 2B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7" y="2249414"/>
            <a:ext cx="869424" cy="591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37" y="3705855"/>
            <a:ext cx="6074483" cy="14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8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Primitives</a:t>
            </a:r>
          </a:p>
        </p:txBody>
      </p:sp>
      <p:pic>
        <p:nvPicPr>
          <p:cNvPr id="3" name="Picture 2" descr="Screen shot 2013-05-06 at 7.5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9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Primitives</a:t>
            </a:r>
          </a:p>
        </p:txBody>
      </p:sp>
      <p:pic>
        <p:nvPicPr>
          <p:cNvPr id="4" name="Picture 3" descr="Screen shot 2013-05-06 at 7.5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900"/>
            <a:ext cx="9144000" cy="25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6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4835" cy="990600"/>
          </a:xfrm>
        </p:spPr>
        <p:txBody>
          <a:bodyPr/>
          <a:lstStyle/>
          <a:p>
            <a:r>
              <a:rPr lang="en-US" dirty="0"/>
              <a:t>What can go inside a </a:t>
            </a:r>
            <a:r>
              <a:rPr lang="en-US" dirty="0" err="1"/>
              <a:t>glBegin</a:t>
            </a:r>
            <a:r>
              <a:rPr lang="en-US" dirty="0"/>
              <a:t>?</a:t>
            </a:r>
          </a:p>
        </p:txBody>
      </p:sp>
      <p:pic>
        <p:nvPicPr>
          <p:cNvPr id="3" name="Picture 2" descr="Screen shot 2013-05-06 at 7.58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255"/>
            <a:ext cx="9144000" cy="37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91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1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glEnable</a:t>
            </a:r>
            <a:r>
              <a:rPr lang="en-US" dirty="0"/>
              <a:t>(GL_LIGHTING);</a:t>
            </a:r>
          </a:p>
          <a:p>
            <a:pPr lvl="1"/>
            <a:r>
              <a:rPr lang="en-US" dirty="0"/>
              <a:t>Tells OpenGL you want to have lighting.</a:t>
            </a:r>
          </a:p>
          <a:p>
            <a:r>
              <a:rPr lang="en-US" dirty="0"/>
              <a:t>Eight lights</a:t>
            </a:r>
          </a:p>
          <a:p>
            <a:pPr lvl="1"/>
            <a:r>
              <a:rPr lang="en-US" dirty="0"/>
              <a:t>Enable and disable individually</a:t>
            </a:r>
          </a:p>
          <a:p>
            <a:pPr lvl="2"/>
            <a:r>
              <a:rPr lang="en-US" dirty="0" err="1"/>
              <a:t>glEnable</a:t>
            </a:r>
            <a:r>
              <a:rPr lang="en-US" dirty="0"/>
              <a:t>(GL_LIGHT0)</a:t>
            </a:r>
          </a:p>
          <a:p>
            <a:pPr lvl="2"/>
            <a:r>
              <a:rPr lang="en-US" dirty="0" err="1"/>
              <a:t>glDisable</a:t>
            </a:r>
            <a:r>
              <a:rPr lang="en-US" dirty="0"/>
              <a:t>(GL_LIGHT7)</a:t>
            </a:r>
          </a:p>
          <a:p>
            <a:pPr lvl="1"/>
            <a:r>
              <a:rPr lang="en-US" dirty="0"/>
              <a:t>Set attributes individually</a:t>
            </a:r>
          </a:p>
          <a:p>
            <a:pPr lvl="2"/>
            <a:r>
              <a:rPr lang="en-US" dirty="0" err="1"/>
              <a:t>glLightfv</a:t>
            </a:r>
            <a:r>
              <a:rPr lang="en-US" dirty="0"/>
              <a:t>(</a:t>
            </a:r>
            <a:r>
              <a:rPr lang="en-US" dirty="0" err="1"/>
              <a:t>GL_LIGHTi</a:t>
            </a:r>
            <a:r>
              <a:rPr lang="en-US" dirty="0"/>
              <a:t>, ARGUMENT, VALUES)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93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glLightfv</a:t>
            </a:r>
            <a:r>
              <a:rPr lang="en-US" dirty="0"/>
              <a:t>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Ten parameters (ones you will use):</a:t>
            </a:r>
          </a:p>
          <a:p>
            <a:endParaRPr lang="en-US" dirty="0"/>
          </a:p>
        </p:txBody>
      </p:sp>
      <p:pic>
        <p:nvPicPr>
          <p:cNvPr id="4" name="Picture 3" descr="Screen shot 2013-05-06 at 7.1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564"/>
            <a:ext cx="9144000" cy="45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glLightfv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For each light source, we can set an RGBA for the </a:t>
            </a:r>
            <a:r>
              <a:rPr lang="en-US" sz="2800" u="sng" dirty="0">
                <a:latin typeface="Arial" charset="0"/>
                <a:ea typeface="ＭＳ Ｐゴシック" charset="0"/>
                <a:cs typeface="ＭＳ Ｐゴシック" charset="0"/>
              </a:rPr>
              <a:t>diffuse, specular, and ambient components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0" indent="0">
              <a:buNone/>
            </a:pPr>
            <a:r>
              <a:rPr lang="en-US" sz="2800" dirty="0" err="1"/>
              <a:t>glEnable</a:t>
            </a:r>
            <a:r>
              <a:rPr lang="en-US" sz="2800" dirty="0"/>
              <a:t>(GL_LIGHTING);</a:t>
            </a:r>
          </a:p>
          <a:p>
            <a:pPr marL="0" indent="0">
              <a:buNone/>
            </a:pPr>
            <a:r>
              <a:rPr lang="en-US" sz="2800" dirty="0" err="1"/>
              <a:t>glEnable</a:t>
            </a:r>
            <a:r>
              <a:rPr lang="en-US" sz="2800" dirty="0"/>
              <a:t>(GL_LIGHT0);</a:t>
            </a:r>
          </a:p>
          <a:p>
            <a:pPr marL="0" indent="0">
              <a:buNone/>
            </a:pPr>
            <a:r>
              <a:rPr lang="en-US" sz="2800" dirty="0" err="1"/>
              <a:t>Glfloat</a:t>
            </a:r>
            <a:r>
              <a:rPr lang="en-US" sz="2800" dirty="0"/>
              <a:t> diffuse0[4] = { 0.7, 0.7, 0.7, 1 };</a:t>
            </a:r>
          </a:p>
          <a:p>
            <a:pPr marL="0" indent="0">
              <a:buNone/>
            </a:pPr>
            <a:r>
              <a:rPr lang="en-US" sz="2800" dirty="0" err="1"/>
              <a:t>glLightfv</a:t>
            </a:r>
            <a:r>
              <a:rPr lang="en-US" sz="2800" dirty="0"/>
              <a:t>(GL_LIGHT0, GL_DIFFUSE, diffuse0);</a:t>
            </a:r>
          </a:p>
          <a:p>
            <a:pPr marL="0" indent="0">
              <a:buNone/>
            </a:pPr>
            <a:r>
              <a:rPr lang="en-US" sz="2800" dirty="0"/>
              <a:t>… // set ambient, specular, position</a:t>
            </a:r>
          </a:p>
          <a:p>
            <a:pPr marL="0" indent="0">
              <a:buNone/>
            </a:pPr>
            <a:r>
              <a:rPr lang="en-US" sz="2800" dirty="0" err="1"/>
              <a:t>glDisable</a:t>
            </a:r>
            <a:r>
              <a:rPr lang="en-US" sz="2800" dirty="0"/>
              <a:t>(GL_LIGHT1); // do we need to do this?</a:t>
            </a:r>
          </a:p>
          <a:p>
            <a:pPr marL="0" indent="0">
              <a:buNone/>
            </a:pPr>
            <a:r>
              <a:rPr lang="en-US" sz="2800" dirty="0"/>
              <a:t>…</a:t>
            </a:r>
          </a:p>
          <a:p>
            <a:pPr marL="0" indent="0">
              <a:buNone/>
            </a:pPr>
            <a:r>
              <a:rPr lang="en-US" sz="2800" dirty="0" err="1"/>
              <a:t>glDisable</a:t>
            </a:r>
            <a:r>
              <a:rPr lang="en-US" sz="2800" dirty="0"/>
              <a:t>(GL_LIGHT7); // do we need to do this?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2231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6979552" cy="990600"/>
          </a:xfrm>
        </p:spPr>
        <p:txBody>
          <a:bodyPr/>
          <a:lstStyle/>
          <a:p>
            <a:r>
              <a:rPr lang="en-US" dirty="0"/>
              <a:t>How do we tell OpenGL about the surface </a:t>
            </a:r>
            <a:r>
              <a:rPr lang="en-US" dirty="0" err="1"/>
              <a:t>normals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Flat shading:</a:t>
            </a:r>
          </a:p>
          <a:p>
            <a:pPr marL="366713" lvl="1" indent="0">
              <a:buNone/>
            </a:pPr>
            <a:r>
              <a:rPr lang="en-US" sz="2000" dirty="0"/>
              <a:t>glNormal3f(0, 0.707, -0.707);</a:t>
            </a:r>
          </a:p>
          <a:p>
            <a:pPr marL="366713" lvl="1" indent="0">
              <a:buNone/>
            </a:pPr>
            <a:r>
              <a:rPr lang="en-US" sz="2000" dirty="0"/>
              <a:t>glVertex3f(0, 0, 0);</a:t>
            </a:r>
          </a:p>
          <a:p>
            <a:pPr marL="366713" lvl="1" indent="0">
              <a:buNone/>
            </a:pPr>
            <a:r>
              <a:rPr lang="en-US" sz="2000" dirty="0"/>
              <a:t>glVertex3f(1, 1, 0);</a:t>
            </a:r>
          </a:p>
          <a:p>
            <a:pPr marL="366713" lvl="1" indent="0">
              <a:buNone/>
            </a:pPr>
            <a:r>
              <a:rPr lang="en-US" sz="2000" dirty="0"/>
              <a:t>glVertex3f(1, 0, 0); </a:t>
            </a:r>
          </a:p>
          <a:p>
            <a:r>
              <a:rPr lang="en-US" sz="2400" dirty="0"/>
              <a:t>Smooth shading:</a:t>
            </a:r>
          </a:p>
          <a:p>
            <a:pPr marL="366713" lvl="1" indent="0">
              <a:buNone/>
            </a:pPr>
            <a:r>
              <a:rPr lang="en-US" sz="2000" dirty="0"/>
              <a:t>glNormal3f(0, 0.707, -0.707);</a:t>
            </a:r>
          </a:p>
          <a:p>
            <a:pPr marL="366713" lvl="1" indent="0">
              <a:buNone/>
            </a:pPr>
            <a:r>
              <a:rPr lang="en-US" sz="2000" dirty="0"/>
              <a:t>glVertex3f(0, 0, 0);</a:t>
            </a:r>
          </a:p>
          <a:p>
            <a:pPr marL="366713" lvl="1" indent="0">
              <a:buNone/>
            </a:pPr>
            <a:r>
              <a:rPr lang="en-US" sz="2000" dirty="0"/>
              <a:t>glNormal3f(0, 0.707, +0.707);</a:t>
            </a:r>
          </a:p>
          <a:p>
            <a:pPr marL="366713" lvl="1" indent="0">
              <a:buNone/>
            </a:pPr>
            <a:r>
              <a:rPr lang="en-US" sz="2000" dirty="0"/>
              <a:t>glVertex3f(1, 1, 0);</a:t>
            </a:r>
          </a:p>
          <a:p>
            <a:pPr marL="366713" lvl="1" indent="0">
              <a:buNone/>
            </a:pPr>
            <a:r>
              <a:rPr lang="en-US" sz="2000" dirty="0"/>
              <a:t>glNormal3f(1, 0, 0);</a:t>
            </a:r>
          </a:p>
          <a:p>
            <a:pPr marL="366713" lvl="1" indent="0">
              <a:buNone/>
            </a:pPr>
            <a:r>
              <a:rPr lang="en-US" sz="2000" dirty="0"/>
              <a:t>glVertex3f(1, 0, 0);</a:t>
            </a:r>
          </a:p>
          <a:p>
            <a:pPr marL="366713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7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4370B1D-49CD-1348-A53B-1DB7762368D6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48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Distance and Direction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 dirty="0">
                <a:latin typeface="Arial" charset="0"/>
                <a:ea typeface="ＭＳ Ｐゴシック" charset="0"/>
                <a:cs typeface="ＭＳ Ｐゴシック" charset="0"/>
              </a:rPr>
              <a:t>The source colors are specified in RGBA</a:t>
            </a:r>
          </a:p>
          <a:p>
            <a:r>
              <a:rPr lang="en-US" sz="2700" dirty="0">
                <a:latin typeface="Arial" charset="0"/>
                <a:ea typeface="ＭＳ Ｐゴシック" charset="0"/>
                <a:cs typeface="ＭＳ Ｐゴシック" charset="0"/>
              </a:rPr>
              <a:t>The position is given in homogeneous coordinates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If w =1.0, we are specifying a finite location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If w =0.0, we are specifying a parallel source with the given direction vector</a:t>
            </a:r>
          </a:p>
        </p:txBody>
      </p:sp>
    </p:spTree>
    <p:extLst>
      <p:ext uri="{BB962C8B-B14F-4D97-AF65-F5344CB8AC3E}">
        <p14:creationId xmlns:p14="http://schemas.microsoft.com/office/powerpoint/2010/main" val="239556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glLightfv</a:t>
            </a:r>
            <a:r>
              <a:rPr lang="en-US" dirty="0"/>
              <a:t> parameters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43762"/>
            <a:ext cx="8153400" cy="4495800"/>
          </a:xfrm>
        </p:spPr>
        <p:txBody>
          <a:bodyPr/>
          <a:lstStyle/>
          <a:p>
            <a:r>
              <a:rPr lang="en-US" dirty="0"/>
              <a:t>Ten parameters (ones you will never use)</a:t>
            </a:r>
          </a:p>
          <a:p>
            <a:endParaRPr lang="en-US" dirty="0"/>
          </a:p>
        </p:txBody>
      </p:sp>
      <p:pic>
        <p:nvPicPr>
          <p:cNvPr id="5" name="Picture 4" descr="Screen shot 2013-05-06 at 7.1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" y="1899174"/>
            <a:ext cx="9144000" cy="49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to previous terms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 ahead on lecture</a:t>
            </a:r>
          </a:p>
          <a:p>
            <a:pPr lvl="1"/>
            <a:r>
              <a:rPr lang="en-US" dirty="0"/>
              <a:t>If I complete today’s lecture, we will be 1.5 lectures ahead of the pace from previous term</a:t>
            </a:r>
          </a:p>
          <a:p>
            <a:pPr lvl="1"/>
            <a:r>
              <a:rPr lang="en-US" dirty="0"/>
              <a:t>Why?: </a:t>
            </a:r>
          </a:p>
          <a:p>
            <a:pPr lvl="2"/>
            <a:r>
              <a:rPr lang="en-US" dirty="0"/>
              <a:t>YouTube videos saving on material repeat</a:t>
            </a:r>
          </a:p>
          <a:p>
            <a:pPr lvl="2"/>
            <a:r>
              <a:rPr lang="en-US" dirty="0"/>
              <a:t>Bad materials in previous terms, and then have to waste class time fixing things</a:t>
            </a:r>
          </a:p>
          <a:p>
            <a:pPr lvl="1"/>
            <a:r>
              <a:rPr lang="en-US" dirty="0"/>
              <a:t>May only need 1 YouTube lecture from Japan</a:t>
            </a:r>
          </a:p>
        </p:txBody>
      </p:sp>
    </p:spTree>
    <p:extLst>
      <p:ext uri="{BB962C8B-B14F-4D97-AF65-F5344CB8AC3E}">
        <p14:creationId xmlns:p14="http://schemas.microsoft.com/office/powerpoint/2010/main" val="1199131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1039D5F-2AEF-D648-9605-0B23221AE441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50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Spotlights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5638800" cy="472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 </a:t>
            </a: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glLightv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to set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Direction </a:t>
            </a:r>
            <a:r>
              <a:rPr lang="en-US" sz="2200" b="1" dirty="0">
                <a:latin typeface="Courier New" charset="0"/>
                <a:ea typeface="ＭＳ Ｐゴシック" charset="0"/>
              </a:rPr>
              <a:t>GL_SPOT_DIRECTION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Cutoff</a:t>
            </a:r>
            <a:r>
              <a:rPr lang="en-US" sz="2200" b="1" dirty="0">
                <a:latin typeface="Courier New" charset="0"/>
                <a:ea typeface="ＭＳ Ｐゴシック" charset="0"/>
              </a:rPr>
              <a:t> GL_SPOT_CUTOFF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Attenuation</a:t>
            </a:r>
            <a:r>
              <a:rPr lang="en-US" sz="2200" b="1" dirty="0">
                <a:latin typeface="Courier New" charset="0"/>
                <a:ea typeface="ＭＳ Ｐゴシック" charset="0"/>
              </a:rPr>
              <a:t> GL_SPOT_EXPONENT</a:t>
            </a:r>
          </a:p>
          <a:p>
            <a:pPr lvl="2"/>
            <a:r>
              <a:rPr lang="en-US" sz="2400" dirty="0">
                <a:latin typeface="Arial" charset="0"/>
                <a:ea typeface="ＭＳ Ｐゴシック" charset="0"/>
              </a:rPr>
              <a:t>Proportional to </a:t>
            </a:r>
            <a:r>
              <a:rPr lang="en-US" sz="2400" dirty="0" err="1">
                <a:latin typeface="Arial" charset="0"/>
                <a:ea typeface="ＭＳ Ｐゴシック" charset="0"/>
              </a:rPr>
              <a:t>cos</a:t>
            </a:r>
            <a:r>
              <a:rPr lang="en-US" sz="2400" baseline="30000" dirty="0" err="1">
                <a:latin typeface="Symbol" charset="0"/>
                <a:ea typeface="ＭＳ Ｐゴシック" charset="0"/>
              </a:rPr>
              <a:t>a</a:t>
            </a:r>
            <a:r>
              <a:rPr lang="en-US" sz="2400" dirty="0" err="1">
                <a:latin typeface="Symbol" charset="0"/>
                <a:ea typeface="ＭＳ Ｐゴシック" charset="0"/>
              </a:rPr>
              <a:t>f</a:t>
            </a:r>
            <a:endParaRPr lang="en-US" sz="2400" dirty="0">
              <a:latin typeface="Symbol" charset="0"/>
              <a:ea typeface="ＭＳ Ｐゴシック" charset="0"/>
            </a:endParaRPr>
          </a:p>
        </p:txBody>
      </p:sp>
      <p:pic>
        <p:nvPicPr>
          <p:cNvPr id="11270" name="Picture 5" descr="AN06F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619250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 descr="AN06F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43"/>
          <a:stretch>
            <a:fillRect/>
          </a:stretch>
        </p:blipFill>
        <p:spPr bwMode="auto">
          <a:xfrm>
            <a:off x="6400800" y="3810000"/>
            <a:ext cx="20272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7905750" y="5292725"/>
            <a:ext cx="342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Symbol" charset="0"/>
              </a:rPr>
              <a:t>q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6318250" y="5334000"/>
            <a:ext cx="509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Symbol" charset="0"/>
              </a:rPr>
              <a:t>-q</a:t>
            </a: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7162800" y="5257800"/>
            <a:ext cx="41592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500">
                <a:solidFill>
                  <a:srgbClr val="000000"/>
                </a:solidFill>
                <a:latin typeface="Symbol" charset="0"/>
              </a:rPr>
              <a:t>f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 bwMode="auto">
          <a:xfrm>
            <a:off x="4833815" y="6605832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algn="l" defTabSz="4556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5613" lvl="1" indent="1588" algn="r" defTabSz="4556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56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56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561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 lvl="1"/>
            <a:fld id="{61039D5F-2AEF-D648-9605-0B23221AE441}" type="slidenum">
              <a:rPr lang="es-ES" sz="1000" smtClean="0">
                <a:solidFill>
                  <a:srgbClr val="000000"/>
                </a:solidFill>
                <a:latin typeface="Arial" charset="0"/>
              </a:rPr>
              <a:pPr lvl="1"/>
              <a:t>50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95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28600"/>
            <a:ext cx="8007959" cy="990600"/>
          </a:xfrm>
        </p:spPr>
        <p:txBody>
          <a:bodyPr/>
          <a:lstStyle/>
          <a:p>
            <a:r>
              <a:rPr lang="en-US" dirty="0"/>
              <a:t>What happens with multiple lights?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glEnable</a:t>
            </a:r>
            <a:r>
              <a:rPr lang="en-US" dirty="0"/>
              <a:t>(GL_LIGHT0);</a:t>
            </a:r>
          </a:p>
          <a:p>
            <a:pPr marL="0" indent="0">
              <a:buNone/>
            </a:pPr>
            <a:r>
              <a:rPr lang="en-US" dirty="0" err="1"/>
              <a:t>glEnable</a:t>
            </a:r>
            <a:r>
              <a:rPr lang="en-US" dirty="0"/>
              <a:t>(GL_LIGHT1);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ym typeface="Wingdings"/>
              </a:rPr>
              <a:t> the effects of these lights are additive.</a:t>
            </a:r>
          </a:p>
          <a:p>
            <a:pPr lvl="1"/>
            <a:r>
              <a:rPr lang="en-US" dirty="0">
                <a:sym typeface="Wingdings"/>
              </a:rPr>
              <a:t>Individual shading factors are added and combined</a:t>
            </a:r>
          </a:p>
          <a:p>
            <a:pPr lvl="1"/>
            <a:r>
              <a:rPr lang="en-US" dirty="0">
                <a:sym typeface="Wingdings"/>
              </a:rPr>
              <a:t>Effect is to make objects brighter and brighter</a:t>
            </a:r>
          </a:p>
          <a:p>
            <a:pPr lvl="2"/>
            <a:r>
              <a:rPr lang="en-US" dirty="0">
                <a:sym typeface="Wingdings"/>
              </a:rPr>
              <a:t>Same as handling of high specular factors for 1E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31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AD190CB-ECD5-764B-89FC-690D4C6C64EA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52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29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Global Ambient Light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9776"/>
            <a:ext cx="7772400" cy="472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Ambient light depends on color of light sources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A red light in a white room will cause a red ambient term that disappears when the light is turned off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OpenGL also allows a global ambient term that is often helpful for testing</a:t>
            </a:r>
          </a:p>
          <a:p>
            <a:pPr lvl="1"/>
            <a:r>
              <a:rPr lang="en-US" sz="2200" b="1" dirty="0" err="1">
                <a:latin typeface="Courier New" charset="0"/>
                <a:ea typeface="ＭＳ Ｐゴシック" charset="0"/>
              </a:rPr>
              <a:t>glLightModelfv</a:t>
            </a:r>
            <a:r>
              <a:rPr lang="en-US" sz="2200" b="1" dirty="0">
                <a:latin typeface="Courier New" charset="0"/>
                <a:ea typeface="ＭＳ Ｐゴシック" charset="0"/>
              </a:rPr>
              <a:t>(GL_LIGHT_MODEL_AMBIENT, </a:t>
            </a:r>
            <a:r>
              <a:rPr lang="en-US" sz="2200" b="1" dirty="0" err="1">
                <a:latin typeface="Courier New" charset="0"/>
                <a:ea typeface="ＭＳ Ｐゴシック" charset="0"/>
              </a:rPr>
              <a:t>global_ambient</a:t>
            </a:r>
            <a:r>
              <a:rPr lang="en-US" sz="2200" b="1" dirty="0">
                <a:latin typeface="Courier New" charset="0"/>
                <a:ea typeface="ＭＳ Ｐゴシック" charset="0"/>
              </a:rPr>
              <a:t>)</a:t>
            </a:r>
          </a:p>
          <a:p>
            <a:pPr lvl="2"/>
            <a:r>
              <a:rPr lang="en-US" sz="1600" b="1" dirty="0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VTK turns this on by default!</a:t>
            </a:r>
          </a:p>
          <a:p>
            <a:pPr lvl="3"/>
            <a:r>
              <a:rPr lang="en-US" sz="1600" dirty="0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Affects lighting of materials colored with </a:t>
            </a:r>
            <a:r>
              <a:rPr lang="en-US" sz="1600" dirty="0" err="1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glColor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, but not glTexCoord1f!!</a:t>
            </a:r>
            <a:endParaRPr lang="en-US" sz="1600" b="1" dirty="0">
              <a:solidFill>
                <a:srgbClr val="FF0000"/>
              </a:solidFill>
              <a:latin typeface="Courier New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605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1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FBF3453D-35D4-A948-A966-45DD7F69E2EF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54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Polygonal Shading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9352"/>
            <a:ext cx="7772400" cy="472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Shading calculations are done for each vertex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Vertex colors become vertex shades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By default, vertex shades are interpolated across the polygon</a:t>
            </a:r>
          </a:p>
          <a:p>
            <a:pPr lvl="1"/>
            <a:r>
              <a:rPr lang="en-US" b="1" dirty="0" err="1">
                <a:latin typeface="Courier New" charset="0"/>
                <a:ea typeface="ＭＳ Ｐゴシック" charset="0"/>
              </a:rPr>
              <a:t>glShadeModel</a:t>
            </a:r>
            <a:r>
              <a:rPr lang="en-US" b="1" dirty="0">
                <a:latin typeface="Courier New" charset="0"/>
                <a:ea typeface="ＭＳ Ｐゴシック" charset="0"/>
              </a:rPr>
              <a:t>(GL_SMOOTH);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If we use </a:t>
            </a: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glShadeModel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(GL_FLAT);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the color at the first vertex will determine the shade of the whole polygon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 will come back to this in a few slides</a:t>
            </a:r>
          </a:p>
        </p:txBody>
      </p:sp>
    </p:spTree>
    <p:extLst>
      <p:ext uri="{BB962C8B-B14F-4D97-AF65-F5344CB8AC3E}">
        <p14:creationId xmlns:p14="http://schemas.microsoft.com/office/powerpoint/2010/main" val="1904538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E1A793E-9F71-2049-9769-48AFB2DC0327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55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Polygon Normals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>
                <a:latin typeface="Arial" charset="0"/>
                <a:ea typeface="ＭＳ Ｐゴシック" charset="0"/>
                <a:cs typeface="ＭＳ Ｐゴシック" charset="0"/>
              </a:rPr>
              <a:t>Polygons have a single normal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Shades at the vertices as computed by the Phong model can be almost same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Identical for a distant viewer (default) or if there is no specular component </a:t>
            </a:r>
          </a:p>
          <a:p>
            <a:r>
              <a:rPr lang="en-US" sz="2700">
                <a:latin typeface="Arial" charset="0"/>
                <a:ea typeface="ＭＳ Ｐゴシック" charset="0"/>
                <a:cs typeface="ＭＳ Ｐゴシック" charset="0"/>
              </a:rPr>
              <a:t>Consider model of sphere</a:t>
            </a:r>
          </a:p>
          <a:p>
            <a:r>
              <a:rPr lang="en-US" sz="2700">
                <a:latin typeface="Arial" charset="0"/>
                <a:ea typeface="ＭＳ Ｐゴシック" charset="0"/>
                <a:cs typeface="ＭＳ Ｐゴシック" charset="0"/>
              </a:rPr>
              <a:t>Different normals at</a:t>
            </a:r>
          </a:p>
          <a:p>
            <a:pPr>
              <a:buFontTx/>
              <a:buNone/>
            </a:pPr>
            <a:r>
              <a:rPr lang="en-US" sz="2700">
                <a:latin typeface="Arial" charset="0"/>
                <a:ea typeface="ＭＳ Ｐゴシック" charset="0"/>
                <a:cs typeface="ＭＳ Ｐゴシック" charset="0"/>
              </a:rPr>
              <a:t>each vertex, want single normal</a:t>
            </a:r>
          </a:p>
        </p:txBody>
      </p:sp>
      <p:pic>
        <p:nvPicPr>
          <p:cNvPr id="20486" name="Picture 5" descr="AN06F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05200"/>
            <a:ext cx="2981325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163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2FCCC14D-4B15-3B4A-B27A-9BB0E50A49BB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56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50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Smooth Shading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4800600" cy="472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 can set a new normal at each vertex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Easy for sphere model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If centered at origin</a:t>
            </a:r>
            <a:r>
              <a:rPr lang="en-US" b="1">
                <a:latin typeface="Times New Roman" charset="0"/>
                <a:ea typeface="ＭＳ Ｐゴシック" charset="0"/>
              </a:rPr>
              <a:t> n</a:t>
            </a:r>
            <a:r>
              <a:rPr lang="en-US">
                <a:latin typeface="Times New Roman" charset="0"/>
                <a:ea typeface="ＭＳ Ｐゴシック" charset="0"/>
              </a:rPr>
              <a:t> = </a:t>
            </a:r>
            <a:r>
              <a:rPr lang="en-US" b="1">
                <a:latin typeface="Times New Roman" charset="0"/>
                <a:ea typeface="ＭＳ Ｐゴシック" charset="0"/>
              </a:rPr>
              <a:t>p</a:t>
            </a:r>
            <a:r>
              <a:rPr lang="en-US">
                <a:latin typeface="Arial" charset="0"/>
                <a:ea typeface="ＭＳ Ｐゴシック" charset="0"/>
              </a:rPr>
              <a:t>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Now smooth shading works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Note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silhouette edge</a:t>
            </a:r>
          </a:p>
        </p:txBody>
      </p:sp>
      <p:pic>
        <p:nvPicPr>
          <p:cNvPr id="21510" name="Picture 5" descr="AN06F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3198813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Line 6"/>
          <p:cNvSpPr>
            <a:spLocks noChangeShapeType="1"/>
          </p:cNvSpPr>
          <p:nvPr/>
        </p:nvSpPr>
        <p:spPr bwMode="auto">
          <a:xfrm flipV="1">
            <a:off x="4724400" y="4648200"/>
            <a:ext cx="10668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5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6A35EE5-9BEC-0B42-BDC7-AB42A627BE1C}" type="slidenum">
              <a:rPr lang="es-ES" sz="1000">
                <a:solidFill>
                  <a:srgbClr val="000000"/>
                </a:solidFill>
                <a:latin typeface="Arial" charset="0"/>
              </a:rPr>
              <a:pPr lvl="1"/>
              <a:t>57</a:t>
            </a:fld>
            <a:endParaRPr lang="es-ES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Mesh Shading</a:t>
            </a:r>
          </a:p>
        </p:txBody>
      </p:sp>
      <p:sp>
        <p:nvSpPr>
          <p:cNvPr id="20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previous example is not general because we knew the normal at each vertex analytically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For polygonal models, Gouraud proposed we use the average of the normals around a mesh vertex</a:t>
            </a:r>
          </a:p>
        </p:txBody>
      </p:sp>
      <p:pic>
        <p:nvPicPr>
          <p:cNvPr id="2056" name="Picture 5" descr="AN06F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14800"/>
            <a:ext cx="2238375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4495800" y="33528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352800"/>
                        <a:ext cx="114300" cy="215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 Box 10"/>
          <p:cNvSpPr txBox="1">
            <a:spLocks noChangeArrowheads="1"/>
          </p:cNvSpPr>
          <p:nvPr/>
        </p:nvSpPr>
        <p:spPr bwMode="auto">
          <a:xfrm>
            <a:off x="1016000" y="4953000"/>
            <a:ext cx="436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n</a:t>
            </a:r>
            <a:r>
              <a:rPr lang="en-US">
                <a:solidFill>
                  <a:srgbClr val="000000"/>
                </a:solidFill>
              </a:rPr>
              <a:t> = (</a:t>
            </a:r>
            <a:r>
              <a:rPr lang="en-US" b="1">
                <a:solidFill>
                  <a:srgbClr val="000000"/>
                </a:solidFill>
              </a:rPr>
              <a:t>n</a:t>
            </a:r>
            <a:r>
              <a:rPr lang="en-US" baseline="-25000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+</a:t>
            </a:r>
            <a:r>
              <a:rPr lang="en-US" b="1">
                <a:solidFill>
                  <a:srgbClr val="000000"/>
                </a:solidFill>
              </a:rPr>
              <a:t>n</a:t>
            </a:r>
            <a:r>
              <a:rPr lang="en-US" baseline="-25000">
                <a:solidFill>
                  <a:srgbClr val="000000"/>
                </a:solidFill>
              </a:rPr>
              <a:t>2</a:t>
            </a:r>
            <a:r>
              <a:rPr lang="en-US">
                <a:solidFill>
                  <a:srgbClr val="000000"/>
                </a:solidFill>
              </a:rPr>
              <a:t>+</a:t>
            </a:r>
            <a:r>
              <a:rPr lang="en-US" b="1">
                <a:solidFill>
                  <a:srgbClr val="000000"/>
                </a:solidFill>
              </a:rPr>
              <a:t>n</a:t>
            </a:r>
            <a:r>
              <a:rPr lang="en-US" baseline="-25000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+</a:t>
            </a:r>
            <a:r>
              <a:rPr lang="en-US" b="1">
                <a:solidFill>
                  <a:srgbClr val="000000"/>
                </a:solidFill>
              </a:rPr>
              <a:t>n</a:t>
            </a:r>
            <a:r>
              <a:rPr lang="en-US" baseline="-25000">
                <a:solidFill>
                  <a:srgbClr val="000000"/>
                </a:solidFill>
              </a:rPr>
              <a:t>4</a:t>
            </a:r>
            <a:r>
              <a:rPr lang="en-US">
                <a:solidFill>
                  <a:srgbClr val="000000"/>
                </a:solidFill>
              </a:rPr>
              <a:t>)/ |</a:t>
            </a:r>
            <a:r>
              <a:rPr lang="en-US" b="1">
                <a:solidFill>
                  <a:srgbClr val="000000"/>
                </a:solidFill>
              </a:rPr>
              <a:t>n</a:t>
            </a:r>
            <a:r>
              <a:rPr lang="en-US" baseline="-25000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+</a:t>
            </a:r>
            <a:r>
              <a:rPr lang="en-US" b="1">
                <a:solidFill>
                  <a:srgbClr val="000000"/>
                </a:solidFill>
              </a:rPr>
              <a:t>n</a:t>
            </a:r>
            <a:r>
              <a:rPr lang="en-US" baseline="-25000">
                <a:solidFill>
                  <a:srgbClr val="000000"/>
                </a:solidFill>
              </a:rPr>
              <a:t>2</a:t>
            </a:r>
            <a:r>
              <a:rPr lang="en-US">
                <a:solidFill>
                  <a:srgbClr val="000000"/>
                </a:solidFill>
              </a:rPr>
              <a:t>+</a:t>
            </a:r>
            <a:r>
              <a:rPr lang="en-US" b="1">
                <a:solidFill>
                  <a:srgbClr val="000000"/>
                </a:solidFill>
              </a:rPr>
              <a:t>n</a:t>
            </a:r>
            <a:r>
              <a:rPr lang="en-US" baseline="-25000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+</a:t>
            </a:r>
            <a:r>
              <a:rPr lang="en-US" b="1">
                <a:solidFill>
                  <a:srgbClr val="000000"/>
                </a:solidFill>
              </a:rPr>
              <a:t>n</a:t>
            </a:r>
            <a:r>
              <a:rPr lang="en-US" baseline="-25000">
                <a:solidFill>
                  <a:srgbClr val="000000"/>
                </a:solidFill>
              </a:rPr>
              <a:t>4</a:t>
            </a:r>
            <a:r>
              <a:rPr lang="en-US">
                <a:solidFill>
                  <a:srgbClr val="000000"/>
                </a:soli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059416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glShadeModel</a:t>
            </a:r>
            <a:endParaRPr lang="en-US" dirty="0"/>
          </a:p>
        </p:txBody>
      </p:sp>
      <p:pic>
        <p:nvPicPr>
          <p:cNvPr id="4" name="Content Placeholder 3" descr="Screen shot 2013-05-06 at 7.36.16 PM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27" r="-17127"/>
          <a:stretch>
            <a:fillRect/>
          </a:stretch>
        </p:blipFill>
        <p:spPr>
          <a:xfrm>
            <a:off x="-1034504" y="1498974"/>
            <a:ext cx="9599483" cy="5293173"/>
          </a:xfrm>
        </p:spPr>
      </p:pic>
      <p:pic>
        <p:nvPicPr>
          <p:cNvPr id="5" name="Picture 4" descr="Screen shot 2013-05-06 at 7.3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25" y="1618074"/>
            <a:ext cx="2799985" cy="1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10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glShadeModel</a:t>
            </a:r>
            <a:endParaRPr lang="en-US" dirty="0"/>
          </a:p>
        </p:txBody>
      </p:sp>
      <p:pic>
        <p:nvPicPr>
          <p:cNvPr id="7" name="Picture 6" descr="Screen shot 2013-05-06 at 7.3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2"/>
            <a:ext cx="3633874" cy="5343407"/>
          </a:xfrm>
          <a:prstGeom prst="rect">
            <a:avLst/>
          </a:prstGeom>
        </p:spPr>
      </p:pic>
      <p:pic>
        <p:nvPicPr>
          <p:cNvPr id="8" name="Picture 7" descr="Screen shot 2013-05-06 at 7.3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874" y="1514591"/>
            <a:ext cx="3612695" cy="53434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03629" y="2492963"/>
            <a:ext cx="174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glShadeModel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affects 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normals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  </a:t>
            </a:r>
            <a:r>
              <a:rPr lang="en-US" u="sng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and colors</a:t>
            </a:r>
          </a:p>
        </p:txBody>
      </p:sp>
    </p:spTree>
    <p:extLst>
      <p:ext uri="{BB962C8B-B14F-4D97-AF65-F5344CB8AC3E}">
        <p14:creationId xmlns:p14="http://schemas.microsoft.com/office/powerpoint/2010/main" val="124473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to previous terms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little behind on project 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u="sng" dirty="0"/>
              <a:t>The W19 plan only works if you pursue *both* 1F and 2A during Week 6!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06784"/>
              </p:ext>
            </p:extLst>
          </p:nvPr>
        </p:nvGraphicFramePr>
        <p:xfrm>
          <a:off x="1087120" y="2417921"/>
          <a:ext cx="65633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Due date (F16)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Due date</a:t>
                      </a:r>
                      <a:r>
                        <a:rPr lang="en-US" baseline="0" dirty="0"/>
                        <a:t> (W19)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Monday of 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Weds of Week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Monday of 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Tuesday of Week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Monday of 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Thursday of Week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Monday of 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Wednesday of Week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62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9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80" y="228600"/>
            <a:ext cx="7702367" cy="990600"/>
          </a:xfrm>
        </p:spPr>
        <p:txBody>
          <a:bodyPr/>
          <a:lstStyle/>
          <a:p>
            <a:r>
              <a:rPr lang="en-US" dirty="0" err="1"/>
              <a:t>glMaterial</a:t>
            </a:r>
            <a:r>
              <a:rPr lang="en-US" dirty="0"/>
              <a:t>: coarser controls for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You specify how much light is reflected for the material type.</a:t>
            </a:r>
          </a:p>
          <a:p>
            <a:r>
              <a:rPr lang="en-US" dirty="0"/>
              <a:t>Command: </a:t>
            </a:r>
          </a:p>
          <a:p>
            <a:pPr marL="366713" lvl="1" indent="0">
              <a:buNone/>
            </a:pPr>
            <a:r>
              <a:rPr lang="en-US" dirty="0" err="1"/>
              <a:t>glMaterialfv</a:t>
            </a:r>
            <a:r>
              <a:rPr lang="en-US" dirty="0"/>
              <a:t>(FACE_TYPE, PARAMETER, VALUE(S))</a:t>
            </a:r>
          </a:p>
          <a:p>
            <a:r>
              <a:rPr lang="en-US" dirty="0"/>
              <a:t>FACE_TYPE =</a:t>
            </a:r>
          </a:p>
          <a:p>
            <a:pPr lvl="1"/>
            <a:r>
              <a:rPr lang="en-US" dirty="0"/>
              <a:t>GL_FRONT_AND_BACK</a:t>
            </a:r>
          </a:p>
          <a:p>
            <a:pPr lvl="1"/>
            <a:r>
              <a:rPr lang="en-US" dirty="0"/>
              <a:t>GL_FRONT</a:t>
            </a:r>
          </a:p>
          <a:p>
            <a:pPr lvl="1"/>
            <a:r>
              <a:rPr lang="en-US" dirty="0"/>
              <a:t>GL_BACK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22403" y="4817788"/>
            <a:ext cx="1469338" cy="498776"/>
            <a:chOff x="1322403" y="4817788"/>
            <a:chExt cx="1469338" cy="498776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322403" y="4817788"/>
              <a:ext cx="1469338" cy="10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322403" y="5306068"/>
              <a:ext cx="1374880" cy="10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4871357" y="4828284"/>
            <a:ext cx="3147786" cy="12042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</a:rPr>
              <a:t>(We will talk about this later)</a:t>
            </a:r>
          </a:p>
        </p:txBody>
      </p:sp>
    </p:spTree>
    <p:extLst>
      <p:ext uri="{BB962C8B-B14F-4D97-AF65-F5344CB8AC3E}">
        <p14:creationId xmlns:p14="http://schemas.microsoft.com/office/powerpoint/2010/main" val="126600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glMaterialfv</a:t>
            </a:r>
            <a:r>
              <a:rPr lang="en-US" dirty="0"/>
              <a:t> Parameters</a:t>
            </a:r>
          </a:p>
        </p:txBody>
      </p:sp>
      <p:pic>
        <p:nvPicPr>
          <p:cNvPr id="4" name="Picture 3" descr="Screen shot 2013-05-06 at 11.1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4696"/>
            <a:ext cx="9144000" cy="419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50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glMaterialfv</a:t>
            </a:r>
            <a:r>
              <a:rPr lang="en-US" dirty="0"/>
              <a:t> Parameters</a:t>
            </a:r>
          </a:p>
        </p:txBody>
      </p:sp>
      <p:pic>
        <p:nvPicPr>
          <p:cNvPr id="3" name="Picture 2" descr="Screen shot 2013-05-06 at 11.16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192"/>
            <a:ext cx="9144000" cy="39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7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6951944" cy="990600"/>
          </a:xfrm>
        </p:spPr>
        <p:txBody>
          <a:bodyPr/>
          <a:lstStyle/>
          <a:p>
            <a:r>
              <a:rPr lang="en-US" dirty="0"/>
              <a:t>OpenGL: very complex model for lighting and colors</a:t>
            </a:r>
          </a:p>
        </p:txBody>
      </p:sp>
      <p:pic>
        <p:nvPicPr>
          <p:cNvPr id="4" name="Picture 3" descr="Screen shot 2013-05-06 at 6.27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34" y="1476804"/>
            <a:ext cx="6957216" cy="5122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648" y="6523798"/>
            <a:ext cx="585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www.sjbaker.org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steve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omniv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opengl_lighting.html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9635" y="3736126"/>
            <a:ext cx="4150402" cy="2033704"/>
            <a:chOff x="119635" y="3736126"/>
            <a:chExt cx="4150402" cy="2033704"/>
          </a:xfrm>
        </p:grpSpPr>
        <p:sp>
          <p:nvSpPr>
            <p:cNvPr id="6" name="Rectangle 5"/>
            <p:cNvSpPr/>
            <p:nvPr/>
          </p:nvSpPr>
          <p:spPr>
            <a:xfrm>
              <a:off x="1509237" y="4343477"/>
              <a:ext cx="2760800" cy="1426353"/>
            </a:xfrm>
            <a:prstGeom prst="rect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920267" y="4343477"/>
              <a:ext cx="588970" cy="7361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9635" y="3736126"/>
              <a:ext cx="10058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glColor</a:t>
              </a: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</a:t>
              </a:r>
            </a:p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is no-op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924" y="2126677"/>
            <a:ext cx="3470990" cy="2085213"/>
            <a:chOff x="291981" y="3684617"/>
            <a:chExt cx="3470990" cy="2085213"/>
          </a:xfrm>
        </p:grpSpPr>
        <p:sp>
          <p:nvSpPr>
            <p:cNvPr id="12" name="Rectangle 11"/>
            <p:cNvSpPr/>
            <p:nvPr/>
          </p:nvSpPr>
          <p:spPr>
            <a:xfrm>
              <a:off x="1509237" y="4343477"/>
              <a:ext cx="2253734" cy="1426353"/>
            </a:xfrm>
            <a:prstGeom prst="rect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5613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920267" y="4343477"/>
              <a:ext cx="588970" cy="7361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91981" y="3684617"/>
              <a:ext cx="1211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glMaterial</a:t>
              </a: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not used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7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OpenGL light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OpenGL light model presumes that the light that reaches your eye from the polygon surface arrives by four different mechanisms:</a:t>
            </a:r>
          </a:p>
          <a:p>
            <a:pPr lvl="1"/>
            <a:r>
              <a:rPr lang="en-US" dirty="0"/>
              <a:t>AMBIENT</a:t>
            </a:r>
          </a:p>
          <a:p>
            <a:pPr lvl="1"/>
            <a:r>
              <a:rPr lang="en-US" dirty="0"/>
              <a:t>DIFFUSE</a:t>
            </a:r>
          </a:p>
          <a:p>
            <a:pPr lvl="1"/>
            <a:r>
              <a:rPr lang="en-US" dirty="0"/>
              <a:t>SPECULAR</a:t>
            </a:r>
          </a:p>
          <a:p>
            <a:pPr lvl="1"/>
            <a:r>
              <a:rPr lang="en-US" dirty="0"/>
              <a:t>EMISSION - in this case, the light is actually emitted by the polygon - equally in all directions.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6523798"/>
            <a:ext cx="585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www.sjbaker.org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steve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omniv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opengl_lighting.html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34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078472" cy="990600"/>
          </a:xfrm>
        </p:spPr>
        <p:txBody>
          <a:bodyPr/>
          <a:lstStyle/>
          <a:p>
            <a:r>
              <a:rPr lang="en-US" dirty="0"/>
              <a:t>Difference between lights and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There are three light </a:t>
            </a:r>
            <a:r>
              <a:rPr lang="en-US" dirty="0" err="1"/>
              <a:t>colours</a:t>
            </a:r>
            <a:r>
              <a:rPr lang="en-US" dirty="0"/>
              <a:t> for each light:</a:t>
            </a:r>
          </a:p>
          <a:p>
            <a:pPr lvl="1"/>
            <a:r>
              <a:rPr lang="en-US" dirty="0"/>
              <a:t>Ambient, Diffuse and Specular (set with </a:t>
            </a:r>
            <a:r>
              <a:rPr lang="en-US" dirty="0" err="1"/>
              <a:t>glLight</a:t>
            </a:r>
            <a:r>
              <a:rPr lang="en-US" dirty="0"/>
              <a:t>) </a:t>
            </a:r>
          </a:p>
          <a:p>
            <a:r>
              <a:rPr lang="en-US" dirty="0"/>
              <a:t>There are four colors for each surface </a:t>
            </a:r>
          </a:p>
          <a:p>
            <a:pPr lvl="1"/>
            <a:r>
              <a:rPr lang="en-US" dirty="0"/>
              <a:t>Same three + Emission(set with </a:t>
            </a:r>
            <a:r>
              <a:rPr lang="en-US" dirty="0" err="1"/>
              <a:t>glMaterial</a:t>
            </a:r>
            <a:r>
              <a:rPr lang="en-US" dirty="0"/>
              <a:t>). </a:t>
            </a:r>
          </a:p>
          <a:p>
            <a:r>
              <a:rPr lang="en-US" dirty="0"/>
              <a:t>All OpenGL implementations support at least eight light sources - and the </a:t>
            </a:r>
            <a:r>
              <a:rPr lang="en-US" dirty="0" err="1"/>
              <a:t>glMaterial</a:t>
            </a:r>
            <a:r>
              <a:rPr lang="en-US" dirty="0"/>
              <a:t> can be changed at will for each polygon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6523798"/>
            <a:ext cx="585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www.sjbaker.org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steve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omniv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opengl_lighting.html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83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306709" cy="990600"/>
          </a:xfrm>
        </p:spPr>
        <p:txBody>
          <a:bodyPr/>
          <a:lstStyle/>
          <a:p>
            <a:r>
              <a:rPr lang="en-US" dirty="0"/>
              <a:t>Interactions between lights and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final polygon </a:t>
            </a:r>
            <a:r>
              <a:rPr lang="en-US" dirty="0" err="1"/>
              <a:t>colour</a:t>
            </a:r>
            <a:r>
              <a:rPr lang="en-US" dirty="0"/>
              <a:t> is the sum of all four light components, each of which is formed by multiplying the </a:t>
            </a:r>
            <a:r>
              <a:rPr lang="en-US" dirty="0" err="1"/>
              <a:t>glMaterial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by the </a:t>
            </a:r>
            <a:r>
              <a:rPr lang="en-US" dirty="0" err="1"/>
              <a:t>glLight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(modified by the directionality in the case of Diffuse and Specular). </a:t>
            </a:r>
          </a:p>
          <a:p>
            <a:r>
              <a:rPr lang="en-US" dirty="0"/>
              <a:t>Since there is no Emission </a:t>
            </a:r>
            <a:r>
              <a:rPr lang="en-US" dirty="0" err="1"/>
              <a:t>colour</a:t>
            </a:r>
            <a:r>
              <a:rPr lang="en-US" dirty="0"/>
              <a:t> for the </a:t>
            </a:r>
            <a:r>
              <a:rPr lang="en-US" dirty="0" err="1"/>
              <a:t>glLight</a:t>
            </a:r>
            <a:r>
              <a:rPr lang="en-US" dirty="0"/>
              <a:t>, that is added to the final </a:t>
            </a:r>
            <a:r>
              <a:rPr lang="en-US" dirty="0" err="1"/>
              <a:t>colour</a:t>
            </a:r>
            <a:r>
              <a:rPr lang="en-US" dirty="0"/>
              <a:t> without modification.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6523798"/>
            <a:ext cx="585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www.sjbaker.org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steve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omniv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opengl_lighting.html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990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44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and GPU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Most common configuration has CPU and GPU on separate dies</a:t>
            </a:r>
          </a:p>
          <a:p>
            <a:pPr lvl="1"/>
            <a:r>
              <a:rPr lang="en-US" dirty="0"/>
              <a:t>I.e., plug GPU in CPU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6712" y="3625699"/>
            <a:ext cx="1923357" cy="15183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CPU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(typically 4-12 cores, ~10GFLOPs)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83169" y="3625699"/>
            <a:ext cx="1923357" cy="15183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GPU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(typically 100-1000 cores, ~100GFLOPs-~1000GFLOPs)</a:t>
            </a: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3000069" y="4384887"/>
            <a:ext cx="118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12960" y="4434879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PCIe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898" y="5443091"/>
            <a:ext cx="477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Peripheral Component Interconnect Express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17877" y="4804211"/>
            <a:ext cx="82824" cy="638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756679" y="5935472"/>
            <a:ext cx="5917315" cy="61655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What are the performance ramifications of this architecture?</a:t>
            </a:r>
          </a:p>
        </p:txBody>
      </p:sp>
    </p:spTree>
    <p:extLst>
      <p:ext uri="{BB962C8B-B14F-4D97-AF65-F5344CB8AC3E}">
        <p14:creationId xmlns:p14="http://schemas.microsoft.com/office/powerpoint/2010/main" val="131871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 still not set</a:t>
            </a:r>
          </a:p>
          <a:p>
            <a:r>
              <a:rPr lang="en-US" dirty="0"/>
              <a:t>Considering different plan: 25 &amp; 5</a:t>
            </a:r>
          </a:p>
        </p:txBody>
      </p:sp>
    </p:spTree>
    <p:extLst>
      <p:ext uri="{BB962C8B-B14F-4D97-AF65-F5344CB8AC3E}">
        <p14:creationId xmlns:p14="http://schemas.microsoft.com/office/powerpoint/2010/main" val="12901597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Idea: </a:t>
            </a:r>
          </a:p>
          <a:p>
            <a:pPr lvl="1"/>
            <a:r>
              <a:rPr lang="en-US" dirty="0"/>
              <a:t>send geometry and settings to GPU once, give it an identifier</a:t>
            </a:r>
          </a:p>
          <a:p>
            <a:pPr lvl="1"/>
            <a:r>
              <a:rPr lang="en-US" dirty="0"/>
              <a:t>GPU stores geometry and settings</a:t>
            </a:r>
          </a:p>
          <a:p>
            <a:pPr lvl="1"/>
            <a:r>
              <a:rPr lang="en-US" dirty="0"/>
              <a:t>Just pass the identifier for every subsequent render </a:t>
            </a:r>
          </a:p>
        </p:txBody>
      </p:sp>
    </p:spTree>
    <p:extLst>
      <p:ext uri="{BB962C8B-B14F-4D97-AF65-F5344CB8AC3E}">
        <p14:creationId xmlns:p14="http://schemas.microsoft.com/office/powerpoint/2010/main" val="15447248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Generate an </a:t>
            </a:r>
            <a:r>
              <a:rPr lang="en-US" sz="2800" dirty="0" err="1"/>
              <a:t>idenfitier</a:t>
            </a:r>
            <a:r>
              <a:rPr lang="en-US" sz="2800" dirty="0"/>
              <a:t>:</a:t>
            </a:r>
          </a:p>
          <a:p>
            <a:pPr marL="366713" lvl="1" indent="0">
              <a:buNone/>
            </a:pPr>
            <a:r>
              <a:rPr lang="en-US" sz="2400" dirty="0" err="1"/>
              <a:t>GLUint</a:t>
            </a:r>
            <a:r>
              <a:rPr lang="en-US" sz="2400" dirty="0"/>
              <a:t> </a:t>
            </a:r>
            <a:r>
              <a:rPr lang="en-US" sz="2400" dirty="0" err="1"/>
              <a:t>displayList</a:t>
            </a:r>
            <a:r>
              <a:rPr lang="en-US" sz="2400" dirty="0"/>
              <a:t> = </a:t>
            </a:r>
            <a:r>
              <a:rPr lang="en-US" sz="2400" dirty="0" err="1"/>
              <a:t>glGenLists</a:t>
            </a:r>
            <a:r>
              <a:rPr lang="en-US" sz="2400" dirty="0"/>
              <a:t>(1); </a:t>
            </a:r>
          </a:p>
          <a:p>
            <a:r>
              <a:rPr lang="en-US" sz="2800" dirty="0"/>
              <a:t>Tell GPU that all subsequent geometry is part of the list:</a:t>
            </a:r>
          </a:p>
          <a:p>
            <a:pPr marL="366713" lvl="1" indent="0">
              <a:buNone/>
            </a:pPr>
            <a:r>
              <a:rPr lang="en-US" sz="2400" dirty="0" err="1"/>
              <a:t>glNewList</a:t>
            </a:r>
            <a:r>
              <a:rPr lang="en-US" sz="2400" dirty="0"/>
              <a:t>(</a:t>
            </a:r>
            <a:r>
              <a:rPr lang="en-US" sz="2400" dirty="0" err="1"/>
              <a:t>displayList,GL_COMPILE</a:t>
            </a:r>
            <a:r>
              <a:rPr lang="en-US" sz="2400" dirty="0"/>
              <a:t>);</a:t>
            </a:r>
          </a:p>
          <a:p>
            <a:r>
              <a:rPr lang="en-US" sz="2800" dirty="0"/>
              <a:t>Specify geometry (i.e., </a:t>
            </a:r>
            <a:r>
              <a:rPr lang="en-US" sz="2800" dirty="0" err="1"/>
              <a:t>glVertex</a:t>
            </a:r>
            <a:r>
              <a:rPr lang="en-US" sz="2800" dirty="0"/>
              <a:t>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r>
              <a:rPr lang="en-US" sz="2800" dirty="0"/>
              <a:t>Tell GPU we are done specifying geometry:</a:t>
            </a:r>
          </a:p>
          <a:p>
            <a:pPr marL="366713" lvl="1" indent="0">
              <a:buNone/>
            </a:pPr>
            <a:r>
              <a:rPr lang="en-US" sz="2400" dirty="0" err="1"/>
              <a:t>glEndList</a:t>
            </a:r>
            <a:r>
              <a:rPr lang="en-US" sz="2400" dirty="0"/>
              <a:t>();</a:t>
            </a:r>
          </a:p>
          <a:p>
            <a:r>
              <a:rPr lang="en-US" sz="2800" dirty="0"/>
              <a:t>Later on, tell GPU to render all the geometry and settings associated with our list:</a:t>
            </a:r>
          </a:p>
          <a:p>
            <a:pPr marL="366713" lvl="1" indent="0">
              <a:buNone/>
            </a:pPr>
            <a:r>
              <a:rPr lang="en-US" sz="2400" dirty="0" err="1"/>
              <a:t>glCallList</a:t>
            </a:r>
            <a:r>
              <a:rPr lang="en-US" sz="2400" dirty="0"/>
              <a:t>(</a:t>
            </a:r>
            <a:r>
              <a:rPr lang="en-US" sz="2400" dirty="0" err="1"/>
              <a:t>displayList</a:t>
            </a:r>
            <a:r>
              <a:rPr lang="en-US" sz="2400" dirty="0"/>
              <a:t>);</a:t>
            </a:r>
          </a:p>
          <a:p>
            <a:pPr marL="366713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268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lists in action</a:t>
            </a:r>
          </a:p>
        </p:txBody>
      </p:sp>
      <p:pic>
        <p:nvPicPr>
          <p:cNvPr id="5" name="Picture 4" descr="Screen shot 2013-05-06 at 8.19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4499426" cy="2515427"/>
          </a:xfrm>
          <a:prstGeom prst="rect">
            <a:avLst/>
          </a:prstGeom>
        </p:spPr>
      </p:pic>
      <p:pic>
        <p:nvPicPr>
          <p:cNvPr id="6" name="Picture 5" descr="Screen shot 2013-05-06 at 8.21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89" y="1549733"/>
            <a:ext cx="4503291" cy="35483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756679" y="5935472"/>
            <a:ext cx="5917315" cy="61655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What are the performance ramifications between the two?</a:t>
            </a:r>
          </a:p>
        </p:txBody>
      </p:sp>
    </p:spTree>
    <p:extLst>
      <p:ext uri="{BB962C8B-B14F-4D97-AF65-F5344CB8AC3E}">
        <p14:creationId xmlns:p14="http://schemas.microsoft.com/office/powerpoint/2010/main" val="7490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glNewList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en-US" sz="2800" dirty="0"/>
              <a:t>GL_COMPILE</a:t>
            </a:r>
          </a:p>
          <a:p>
            <a:pPr lvl="1"/>
            <a:r>
              <a:rPr lang="en-US" sz="2500" dirty="0"/>
              <a:t>Make the display list for later use.</a:t>
            </a:r>
          </a:p>
          <a:p>
            <a:r>
              <a:rPr lang="en-US" sz="2800" dirty="0"/>
              <a:t>GL_COMPILE_AND_EXECUTE</a:t>
            </a:r>
          </a:p>
          <a:p>
            <a:pPr lvl="1"/>
            <a:r>
              <a:rPr lang="en-US" sz="2400" dirty="0"/>
              <a:t>Make the display list and also execute it as you go.</a:t>
            </a:r>
          </a:p>
          <a:p>
            <a:pPr marL="366713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118533"/>
            <a:ext cx="7721600" cy="990600"/>
          </a:xfrm>
        </p:spPr>
        <p:txBody>
          <a:bodyPr/>
          <a:lstStyle/>
          <a:p>
            <a:r>
              <a:rPr lang="en-US" dirty="0"/>
              <a:t>First OpenGL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Remember: none of these programs have windowing or events</a:t>
            </a:r>
          </a:p>
          <a:p>
            <a:r>
              <a:rPr lang="en-US" dirty="0"/>
              <a:t>They contain just the code to put primitives on the screen, with lighting and colors.</a:t>
            </a:r>
          </a:p>
        </p:txBody>
      </p:sp>
    </p:spTree>
    <p:extLst>
      <p:ext uri="{BB962C8B-B14F-4D97-AF65-F5344CB8AC3E}">
        <p14:creationId xmlns:p14="http://schemas.microsoft.com/office/powerpoint/2010/main" val="206391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118533"/>
            <a:ext cx="7721600" cy="990600"/>
          </a:xfrm>
        </p:spPr>
        <p:txBody>
          <a:bodyPr/>
          <a:lstStyle/>
          <a:p>
            <a:r>
              <a:rPr lang="en-US" dirty="0"/>
              <a:t>First OpenGL programs</a:t>
            </a:r>
          </a:p>
        </p:txBody>
      </p:sp>
      <p:pic>
        <p:nvPicPr>
          <p:cNvPr id="6" name="Picture 5" descr="Screen shot 2013-05-02 at 11.30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1752601"/>
            <a:ext cx="6183770" cy="3183558"/>
          </a:xfrm>
          <a:prstGeom prst="rect">
            <a:avLst/>
          </a:prstGeom>
        </p:spPr>
      </p:pic>
      <p:pic>
        <p:nvPicPr>
          <p:cNvPr id="5" name="Picture 4" descr="Screen shot 2013-05-02 at 11.29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69" y="3443779"/>
            <a:ext cx="3395134" cy="33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89622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LA1">
  <a:themeElements>
    <a:clrScheme name="ULA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LA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lnDef>
  </a:objectDefaults>
  <a:extraClrSchemeLst>
    <a:extraClrScheme>
      <a:clrScheme name="ULA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A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ULA1">
  <a:themeElements>
    <a:clrScheme name="ULA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LA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ULA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A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17904</TotalTime>
  <Words>2416</Words>
  <Application>Microsoft Office PowerPoint</Application>
  <PresentationFormat>On-screen Show (4:3)</PresentationFormat>
  <Paragraphs>365</Paragraphs>
  <Slides>73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90" baseType="lpstr">
      <vt:lpstr>ＭＳ Ｐゴシック</vt:lpstr>
      <vt:lpstr>宋体</vt:lpstr>
      <vt:lpstr>Arial</vt:lpstr>
      <vt:lpstr>Calibri</vt:lpstr>
      <vt:lpstr>Courier New</vt:lpstr>
      <vt:lpstr>Symbol</vt:lpstr>
      <vt:lpstr>Times New Roman</vt:lpstr>
      <vt:lpstr>Tw Cen MT</vt:lpstr>
      <vt:lpstr>Wingdings</vt:lpstr>
      <vt:lpstr>Wingdings 2</vt:lpstr>
      <vt:lpstr>Office Theme</vt:lpstr>
      <vt:lpstr>ULA1</vt:lpstr>
      <vt:lpstr>Median</vt:lpstr>
      <vt:lpstr>1_Median</vt:lpstr>
      <vt:lpstr>3_ULA1</vt:lpstr>
      <vt:lpstr>ClipArt</vt:lpstr>
      <vt:lpstr>Equation</vt:lpstr>
      <vt:lpstr>PowerPoint Presentation</vt:lpstr>
      <vt:lpstr>Office Hours: Week 5</vt:lpstr>
      <vt:lpstr>Timeline (1/2)</vt:lpstr>
      <vt:lpstr>Timeline (2/2)</vt:lpstr>
      <vt:lpstr>Comparing to previous terms (1/2)</vt:lpstr>
      <vt:lpstr>Comparing to previous terms (2/2)</vt:lpstr>
      <vt:lpstr>Midterm</vt:lpstr>
      <vt:lpstr>First OpenGL programs</vt:lpstr>
      <vt:lpstr>First OpenGL programs</vt:lpstr>
      <vt:lpstr>First OpenGL programs</vt:lpstr>
      <vt:lpstr>glEnable/glDisable: important functions</vt:lpstr>
      <vt:lpstr>First OpenGL programs</vt:lpstr>
      <vt:lpstr>Visualization use case</vt:lpstr>
      <vt:lpstr>First OpenGL programs</vt:lpstr>
      <vt:lpstr>Textures</vt:lpstr>
      <vt:lpstr>1D textures: basic idea</vt:lpstr>
      <vt:lpstr>Example</vt:lpstr>
      <vt:lpstr>First OpenGL Texture Program</vt:lpstr>
      <vt:lpstr>Project 2A (START RECORDING)</vt:lpstr>
      <vt:lpstr>PowerPoint Presentation</vt:lpstr>
      <vt:lpstr>Project #2A (8%), Due Feb. 21st</vt:lpstr>
      <vt:lpstr>Hints</vt:lpstr>
      <vt:lpstr>Hints</vt:lpstr>
      <vt:lpstr>How to do colors (traditional)…</vt:lpstr>
      <vt:lpstr>How to do colors (texture)…</vt:lpstr>
      <vt:lpstr>END RECORDING</vt:lpstr>
      <vt:lpstr>More on Textures</vt:lpstr>
      <vt:lpstr>Textures with GL_REPEAT</vt:lpstr>
      <vt:lpstr>1D, 2D, 3D textures</vt:lpstr>
      <vt:lpstr>2D Textures</vt:lpstr>
      <vt:lpstr>2D Texture Program</vt:lpstr>
      <vt:lpstr>GL_TEXTURE_MIN_FILTER / GL_TEXTURE_MAG_FILTER</vt:lpstr>
      <vt:lpstr>GL_TEXTURE_MAG_FILTER with NEAREST and LINEAR</vt:lpstr>
      <vt:lpstr>PowerPoint Presentation</vt:lpstr>
      <vt:lpstr>2D Texture Program</vt:lpstr>
      <vt:lpstr>glBindTexture: tell the GPU about the texture once and re-use it!</vt:lpstr>
      <vt:lpstr>More on Geometric Primitives</vt:lpstr>
      <vt:lpstr>Geometric Specification: glBegin</vt:lpstr>
      <vt:lpstr>Geometric Primitives</vt:lpstr>
      <vt:lpstr>Geometric Primitives</vt:lpstr>
      <vt:lpstr>Geometric Primitives</vt:lpstr>
      <vt:lpstr>What can go inside a glBegin?</vt:lpstr>
      <vt:lpstr>Lighting Model</vt:lpstr>
      <vt:lpstr>Lighting</vt:lpstr>
      <vt:lpstr>glLightfv parameters</vt:lpstr>
      <vt:lpstr>glLightfv in action</vt:lpstr>
      <vt:lpstr>How do we tell OpenGL about the surface normals?</vt:lpstr>
      <vt:lpstr>Distance and Direction</vt:lpstr>
      <vt:lpstr>glLightfv parameters (2)</vt:lpstr>
      <vt:lpstr>Spotlights</vt:lpstr>
      <vt:lpstr>What happens with multiple lights?</vt:lpstr>
      <vt:lpstr>Global Ambient Light</vt:lpstr>
      <vt:lpstr>Shading Model</vt:lpstr>
      <vt:lpstr>Polygonal Shading</vt:lpstr>
      <vt:lpstr>Polygon Normals</vt:lpstr>
      <vt:lpstr>Smooth Shading</vt:lpstr>
      <vt:lpstr>Mesh Shading</vt:lpstr>
      <vt:lpstr>glShadeModel</vt:lpstr>
      <vt:lpstr>glShadeModel</vt:lpstr>
      <vt:lpstr>Material Model</vt:lpstr>
      <vt:lpstr>glMaterial: coarser controls for color</vt:lpstr>
      <vt:lpstr>glMaterialfv Parameters</vt:lpstr>
      <vt:lpstr>glMaterialfv Parameters</vt:lpstr>
      <vt:lpstr>OpenGL: very complex model for lighting and colors</vt:lpstr>
      <vt:lpstr>Basic OpenGL light model</vt:lpstr>
      <vt:lpstr>Difference between lights and materials</vt:lpstr>
      <vt:lpstr>Interactions between lights and materials</vt:lpstr>
      <vt:lpstr>Display Lists</vt:lpstr>
      <vt:lpstr>CPU and GPU </vt:lpstr>
      <vt:lpstr>Display lists</vt:lpstr>
      <vt:lpstr>Display lists</vt:lpstr>
      <vt:lpstr>Display lists in action</vt:lpstr>
      <vt:lpstr>glNewList</vt:lpstr>
    </vt:vector>
  </TitlesOfParts>
  <Manager/>
  <Company>University of Oregon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Miller</dc:creator>
  <cp:keywords/>
  <dc:description/>
  <cp:lastModifiedBy>EchoLS H</cp:lastModifiedBy>
  <cp:revision>184</cp:revision>
  <cp:lastPrinted>2019-02-05T03:26:53Z</cp:lastPrinted>
  <dcterms:created xsi:type="dcterms:W3CDTF">2013-10-02T16:37:11Z</dcterms:created>
  <dcterms:modified xsi:type="dcterms:W3CDTF">2019-02-21T11:39:13Z</dcterms:modified>
  <cp:category/>
</cp:coreProperties>
</file>